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92" r:id="rId4"/>
    <p:sldId id="283" r:id="rId5"/>
    <p:sldId id="315" r:id="rId6"/>
    <p:sldId id="258" r:id="rId7"/>
    <p:sldId id="316" r:id="rId8"/>
    <p:sldId id="317" r:id="rId9"/>
    <p:sldId id="318" r:id="rId10"/>
    <p:sldId id="319" r:id="rId11"/>
    <p:sldId id="303" r:id="rId12"/>
    <p:sldId id="322" r:id="rId13"/>
    <p:sldId id="324" r:id="rId14"/>
    <p:sldId id="326" r:id="rId15"/>
    <p:sldId id="325" r:id="rId16"/>
    <p:sldId id="329" r:id="rId17"/>
    <p:sldId id="327" r:id="rId18"/>
    <p:sldId id="328" r:id="rId19"/>
    <p:sldId id="330" r:id="rId20"/>
    <p:sldId id="331" r:id="rId21"/>
    <p:sldId id="306" r:id="rId22"/>
    <p:sldId id="309"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FF"/>
    <a:srgbClr val="FF99CC"/>
    <a:srgbClr val="0033CC"/>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194" autoAdjust="0"/>
  </p:normalViewPr>
  <p:slideViewPr>
    <p:cSldViewPr>
      <p:cViewPr varScale="1">
        <p:scale>
          <a:sx n="63" d="100"/>
          <a:sy n="63" d="100"/>
        </p:scale>
        <p:origin x="-158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4C250-9D69-426B-A6E4-2158937B830C}" type="datetimeFigureOut">
              <a:rPr lang="en-US" smtClean="0"/>
              <a:pPr/>
              <a:t>9/19/2017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444F0-14DA-4D5D-BE74-B9AD5CDE2C86}" type="slidenum">
              <a:rPr lang="en-US" smtClean="0"/>
              <a:pPr/>
              <a:t>‹#›</a:t>
            </a:fld>
            <a:endParaRPr lang="en-US"/>
          </a:p>
        </p:txBody>
      </p:sp>
    </p:spTree>
    <p:extLst>
      <p:ext uri="{BB962C8B-B14F-4D97-AF65-F5344CB8AC3E}">
        <p14:creationId xmlns:p14="http://schemas.microsoft.com/office/powerpoint/2010/main" xmlns="" val="336705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pPr/>
              <a:t>1</a:t>
            </a:fld>
            <a:endParaRPr lang="en-US"/>
          </a:p>
        </p:txBody>
      </p:sp>
    </p:spTree>
    <p:extLst>
      <p:ext uri="{BB962C8B-B14F-4D97-AF65-F5344CB8AC3E}">
        <p14:creationId xmlns:p14="http://schemas.microsoft.com/office/powerpoint/2010/main" xmlns="" val="127088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5885/BGDĐT-GDTH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16/10/2014 </a:t>
            </a:r>
            <a:r>
              <a:rPr lang="vi-VN" sz="1200" dirty="0">
                <a:latin typeface="Times New Roman" panose="02020603050405020304" pitchFamily="18" charset="0"/>
                <a:cs typeface="Times New Roman" panose="02020603050405020304" pitchFamily="18" charset="0"/>
              </a:rPr>
              <a:t>về việc triển khai tập huấn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rộng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cho giáo viên Mĩ thuật nhằm vận dụng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dạy học Mỹ thuật mới của Đan Mạch vào chương trình giáo dục hiện hành trong các trường tiểu học tại Việt Nam</a:t>
            </a:r>
            <a:r>
              <a:rPr lang="en-US" sz="1200" dirty="0">
                <a:latin typeface="Times New Roman" panose="02020603050405020304" pitchFamily="18" charset="0"/>
                <a:cs typeface="Times New Roman" panose="02020603050405020304" pitchFamily="18" charset="0"/>
              </a:rPr>
              <a:t>;</a:t>
            </a: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4716/BGDĐT-GDTH ngày 14/9/2015 về việc triển khai dạy học Mĩ thuật theo phương pháp mới của Đan Mạch</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2070</a:t>
            </a:r>
            <a:r>
              <a:rPr lang="vi-VN" sz="1200" dirty="0">
                <a:latin typeface="Times New Roman" panose="02020603050405020304" pitchFamily="18" charset="0"/>
                <a:cs typeface="Times New Roman" panose="02020603050405020304" pitchFamily="18" charset="0"/>
              </a:rPr>
              <a:t>/BGDĐT-GDTH ngày 1</a:t>
            </a:r>
            <a:r>
              <a:rPr lang="en-US" sz="1200" dirty="0">
                <a:latin typeface="Times New Roman" panose="02020603050405020304" pitchFamily="18" charset="0"/>
                <a:cs typeface="Times New Roman" panose="02020603050405020304" pitchFamily="18" charset="0"/>
              </a:rPr>
              <a:t>2</a:t>
            </a:r>
            <a:r>
              <a:rPr lang="vi-V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5</a:t>
            </a:r>
            <a:r>
              <a:rPr lang="vi-VN" sz="1200" dirty="0">
                <a:latin typeface="Times New Roman" panose="02020603050405020304" pitchFamily="18" charset="0"/>
                <a:cs typeface="Times New Roman" panose="02020603050405020304" pitchFamily="18" charset="0"/>
              </a:rPr>
              <a:t>/201</a:t>
            </a:r>
            <a:r>
              <a:rPr lang="en-US" sz="1200" dirty="0">
                <a:latin typeface="Times New Roman" panose="02020603050405020304" pitchFamily="18" charset="0"/>
                <a:cs typeface="Times New Roman" panose="02020603050405020304" pitchFamily="18" charset="0"/>
              </a:rPr>
              <a:t>6 </a:t>
            </a:r>
            <a:r>
              <a:rPr lang="vi-VN" sz="1200" dirty="0">
                <a:latin typeface="Times New Roman" panose="02020603050405020304" pitchFamily="18" charset="0"/>
                <a:cs typeface="Times New Roman" panose="02020603050405020304" pitchFamily="18" charset="0"/>
              </a:rPr>
              <a:t>về việc triển khai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mới</a:t>
            </a:r>
            <a:r>
              <a:rPr lang="en-US" sz="1200" dirty="0">
                <a:latin typeface="Times New Roman" panose="02020603050405020304" pitchFamily="18" charset="0"/>
                <a:cs typeface="Times New Roman" panose="02020603050405020304" pitchFamily="18" charset="0"/>
              </a:rPr>
              <a:t> ở </a:t>
            </a:r>
            <a:r>
              <a:rPr lang="en-US" sz="1200" dirty="0" err="1">
                <a:latin typeface="Times New Roman" panose="02020603050405020304" pitchFamily="18" charset="0"/>
                <a:cs typeface="Times New Roman" panose="02020603050405020304" pitchFamily="18" charset="0"/>
              </a:rPr>
              <a:t>Tiểu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Trung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sở</a:t>
            </a:r>
            <a:r>
              <a:rPr lang="en-US"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1A2444F0-14DA-4D5D-BE74-B9AD5CDE2C86}" type="slidenum">
              <a:rPr lang="en-US" smtClean="0"/>
              <a:pPr/>
              <a:t>2</a:t>
            </a:fld>
            <a:endParaRPr lang="en-US"/>
          </a:p>
        </p:txBody>
      </p:sp>
    </p:spTree>
    <p:extLst>
      <p:ext uri="{BB962C8B-B14F-4D97-AF65-F5344CB8AC3E}">
        <p14:creationId xmlns:p14="http://schemas.microsoft.com/office/powerpoint/2010/main" xmlns="" val="125787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pPr/>
              <a:t>3</a:t>
            </a:fld>
            <a:endParaRPr lang="en-US"/>
          </a:p>
        </p:txBody>
      </p:sp>
    </p:spTree>
    <p:extLst>
      <p:ext uri="{BB962C8B-B14F-4D97-AF65-F5344CB8AC3E}">
        <p14:creationId xmlns:p14="http://schemas.microsoft.com/office/powerpoint/2010/main" xmlns="" val="358263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pPr/>
              <a:t>4</a:t>
            </a:fld>
            <a:endParaRPr lang="en-US"/>
          </a:p>
        </p:txBody>
      </p:sp>
    </p:spTree>
    <p:extLst>
      <p:ext uri="{BB962C8B-B14F-4D97-AF65-F5344CB8AC3E}">
        <p14:creationId xmlns:p14="http://schemas.microsoft.com/office/powerpoint/2010/main" xmlns="" val="371544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pPr/>
              <a:t>5</a:t>
            </a:fld>
            <a:endParaRPr lang="en-US"/>
          </a:p>
        </p:txBody>
      </p:sp>
    </p:spTree>
    <p:extLst>
      <p:ext uri="{BB962C8B-B14F-4D97-AF65-F5344CB8AC3E}">
        <p14:creationId xmlns:p14="http://schemas.microsoft.com/office/powerpoint/2010/main" xmlns="" val="242441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pPr/>
              <a:t>10</a:t>
            </a:fld>
            <a:endParaRPr lang="en-US"/>
          </a:p>
        </p:txBody>
      </p:sp>
    </p:spTree>
    <p:extLst>
      <p:ext uri="{BB962C8B-B14F-4D97-AF65-F5344CB8AC3E}">
        <p14:creationId xmlns:p14="http://schemas.microsoft.com/office/powerpoint/2010/main" xmlns="" val="127088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5885/BGDĐT-GDTH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16/10/2014 </a:t>
            </a:r>
            <a:r>
              <a:rPr lang="vi-VN" sz="1200" dirty="0">
                <a:latin typeface="Times New Roman" panose="02020603050405020304" pitchFamily="18" charset="0"/>
                <a:cs typeface="Times New Roman" panose="02020603050405020304" pitchFamily="18" charset="0"/>
              </a:rPr>
              <a:t>về việc triển khai tập huấn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rộng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cho giáo viên Mĩ thuật nhằm vận dụng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dạy học Mỹ thuật mới của Đan Mạch vào chương trình giáo dục hiện hành trong các trường tiểu học tại Việt Nam</a:t>
            </a:r>
            <a:r>
              <a:rPr lang="en-US" sz="1200" dirty="0">
                <a:latin typeface="Times New Roman" panose="02020603050405020304" pitchFamily="18" charset="0"/>
                <a:cs typeface="Times New Roman" panose="02020603050405020304" pitchFamily="18" charset="0"/>
              </a:rPr>
              <a:t>;</a:t>
            </a: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4716/BGDĐT-GDTH ngày 14/9/2015 về việc triển khai dạy học Mĩ thuật theo phương pháp mới của Đan Mạch</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2070</a:t>
            </a:r>
            <a:r>
              <a:rPr lang="vi-VN" sz="1200" dirty="0">
                <a:latin typeface="Times New Roman" panose="02020603050405020304" pitchFamily="18" charset="0"/>
                <a:cs typeface="Times New Roman" panose="02020603050405020304" pitchFamily="18" charset="0"/>
              </a:rPr>
              <a:t>/BGDĐT-GDTH ngày 1</a:t>
            </a:r>
            <a:r>
              <a:rPr lang="en-US" sz="1200" dirty="0">
                <a:latin typeface="Times New Roman" panose="02020603050405020304" pitchFamily="18" charset="0"/>
                <a:cs typeface="Times New Roman" panose="02020603050405020304" pitchFamily="18" charset="0"/>
              </a:rPr>
              <a:t>2</a:t>
            </a:r>
            <a:r>
              <a:rPr lang="vi-V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5</a:t>
            </a:r>
            <a:r>
              <a:rPr lang="vi-VN" sz="1200" dirty="0">
                <a:latin typeface="Times New Roman" panose="02020603050405020304" pitchFamily="18" charset="0"/>
                <a:cs typeface="Times New Roman" panose="02020603050405020304" pitchFamily="18" charset="0"/>
              </a:rPr>
              <a:t>/201</a:t>
            </a:r>
            <a:r>
              <a:rPr lang="en-US" sz="1200" dirty="0">
                <a:latin typeface="Times New Roman" panose="02020603050405020304" pitchFamily="18" charset="0"/>
                <a:cs typeface="Times New Roman" panose="02020603050405020304" pitchFamily="18" charset="0"/>
              </a:rPr>
              <a:t>6 </a:t>
            </a:r>
            <a:r>
              <a:rPr lang="vi-VN" sz="1200" dirty="0">
                <a:latin typeface="Times New Roman" panose="02020603050405020304" pitchFamily="18" charset="0"/>
                <a:cs typeface="Times New Roman" panose="02020603050405020304" pitchFamily="18" charset="0"/>
              </a:rPr>
              <a:t>về việc triển khai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mới</a:t>
            </a:r>
            <a:r>
              <a:rPr lang="en-US" sz="1200" dirty="0">
                <a:latin typeface="Times New Roman" panose="02020603050405020304" pitchFamily="18" charset="0"/>
                <a:cs typeface="Times New Roman" panose="02020603050405020304" pitchFamily="18" charset="0"/>
              </a:rPr>
              <a:t> ở </a:t>
            </a:r>
            <a:r>
              <a:rPr lang="en-US" sz="1200" dirty="0" err="1">
                <a:latin typeface="Times New Roman" panose="02020603050405020304" pitchFamily="18" charset="0"/>
                <a:cs typeface="Times New Roman" panose="02020603050405020304" pitchFamily="18" charset="0"/>
              </a:rPr>
              <a:t>Tiểu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Trung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sở</a:t>
            </a:r>
            <a:r>
              <a:rPr lang="en-US"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1A2444F0-14DA-4D5D-BE74-B9AD5CDE2C86}" type="slidenum">
              <a:rPr lang="en-US" smtClean="0"/>
              <a:pPr/>
              <a:t>11</a:t>
            </a:fld>
            <a:endParaRPr lang="en-US"/>
          </a:p>
        </p:txBody>
      </p:sp>
    </p:spTree>
    <p:extLst>
      <p:ext uri="{BB962C8B-B14F-4D97-AF65-F5344CB8AC3E}">
        <p14:creationId xmlns:p14="http://schemas.microsoft.com/office/powerpoint/2010/main" xmlns="" val="1257870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pPr/>
              <a:t>14</a:t>
            </a:fld>
            <a:endParaRPr lang="en-US"/>
          </a:p>
        </p:txBody>
      </p:sp>
    </p:spTree>
    <p:extLst>
      <p:ext uri="{BB962C8B-B14F-4D97-AF65-F5344CB8AC3E}">
        <p14:creationId xmlns:p14="http://schemas.microsoft.com/office/powerpoint/2010/main" xmlns="" val="3715449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59AA3A-1DE1-4871-9918-1D570D5771A3}"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291772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4148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59279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74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20080"/>
          </a:xfrm>
        </p:spPr>
        <p:txBody>
          <a:bodyPr>
            <a:normAutofit/>
          </a:bodyPr>
          <a:lstStyle>
            <a:lvl1pPr algn="l">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179512" y="1052736"/>
            <a:ext cx="8712968" cy="518457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60346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442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8479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714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9669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106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612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270838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515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3793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8079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AEE43-4141-4FBA-9C6E-092A29E36BA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588756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20080"/>
          </a:xfrm>
        </p:spPr>
        <p:txBody>
          <a:bodyPr>
            <a:normAutofit/>
          </a:bodyPr>
          <a:lstStyle>
            <a:lvl1pPr algn="l">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179512" y="1052736"/>
            <a:ext cx="8712968" cy="518457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88631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EE43-4141-4FBA-9C6E-092A29E36BA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175876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EE43-4141-4FBA-9C6E-092A29E36BAE}"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2200900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EE43-4141-4FBA-9C6E-092A29E36BAE}" type="datetimeFigureOut">
              <a:rPr lang="en-US" smtClean="0"/>
              <a:pPr/>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190607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EE43-4141-4FBA-9C6E-092A29E36BAE}" type="datetimeFigureOut">
              <a:rPr lang="en-US" smtClean="0"/>
              <a:pPr/>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520141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EE43-4141-4FBA-9C6E-092A29E36BAE}"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248462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59AA3A-1DE1-4871-9918-1D570D5771A3}"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355058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465520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840219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4123894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5158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59AA3A-1DE1-4871-9918-1D570D5771A3}"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791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9AA3A-1DE1-4871-9918-1D570D5771A3}" type="datetimeFigureOut">
              <a:rPr lang="en-US" smtClean="0"/>
              <a:pPr/>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54483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59AA3A-1DE1-4871-9918-1D570D5771A3}" type="datetimeFigureOut">
              <a:rPr lang="en-US" smtClean="0"/>
              <a:pPr/>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56014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9AA3A-1DE1-4871-9918-1D570D5771A3}"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246012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9AA3A-1DE1-4871-9918-1D570D5771A3}"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192691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9AA3A-1DE1-4871-9918-1D570D5771A3}"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1586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9AA3A-1DE1-4871-9918-1D570D5771A3}" type="datetimeFigureOut">
              <a:rPr lang="en-US" smtClean="0"/>
              <a:pPr/>
              <a:t>9/19/2017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F1094-DFE8-4192-9281-ACAC90AA537E}" type="slidenum">
              <a:rPr lang="en-US" smtClean="0"/>
              <a:pPr/>
              <a:t>‹#›</a:t>
            </a:fld>
            <a:endParaRPr lang="en-US"/>
          </a:p>
        </p:txBody>
      </p:sp>
    </p:spTree>
    <p:extLst>
      <p:ext uri="{BB962C8B-B14F-4D97-AF65-F5344CB8AC3E}">
        <p14:creationId xmlns:p14="http://schemas.microsoft.com/office/powerpoint/2010/main" xmlns="" val="37971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AEE43-4141-4FBA-9C6E-092A29E36BAE}" type="datetimeFigureOut">
              <a:rPr lang="en-US" smtClean="0">
                <a:solidFill>
                  <a:prstClr val="black">
                    <a:tint val="75000"/>
                  </a:prstClr>
                </a:solidFill>
              </a:rPr>
              <a:pPr/>
              <a:t>9/19/2017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109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AEE43-4141-4FBA-9C6E-092A29E36BAE}" type="datetimeFigureOut">
              <a:rPr lang="en-US" smtClean="0"/>
              <a:pPr/>
              <a:t>9/19/2017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1771392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59100" y="942771"/>
            <a:ext cx="4683398" cy="19697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0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Quy trình 4:</a:t>
            </a:r>
          </a:p>
          <a:p>
            <a:pPr algn="ctr"/>
            <a:r>
              <a:rPr lang="vi-VN" sz="36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Phương Pháp </a:t>
            </a:r>
          </a:p>
          <a:p>
            <a:pPr algn="ctr"/>
            <a:r>
              <a:rPr lang="vi-VN" sz="36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Xây Dựng Cốt Truyện</a:t>
            </a:r>
            <a:endParaRPr lang="vi-VN" sz="3600" b="1" dirty="0">
              <a:solidFill>
                <a:srgbClr val="C00000"/>
              </a:solidFill>
            </a:endParaRPr>
          </a:p>
        </p:txBody>
      </p:sp>
      <p:sp>
        <p:nvSpPr>
          <p:cNvPr id="7" name="Hình chữ nhật: Góc Tròn 6">
            <a:extLst>
              <a:ext uri="{FF2B5EF4-FFF2-40B4-BE49-F238E27FC236}">
                <a16:creationId xmlns:a16="http://schemas.microsoft.com/office/drawing/2014/main" xmlns="" id="{0D28F819-4D4D-024A-9D6E-09F6B4FB1FDC}"/>
              </a:ext>
            </a:extLst>
          </p:cNvPr>
          <p:cNvSpPr/>
          <p:nvPr/>
        </p:nvSpPr>
        <p:spPr>
          <a:xfrm>
            <a:off x="3472872" y="4281055"/>
            <a:ext cx="4943763" cy="17918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mj-lt"/>
              </a:rPr>
              <a:t>Khối 4</a:t>
            </a:r>
          </a:p>
          <a:p>
            <a:pPr algn="ctr"/>
            <a:r>
              <a:rPr lang="vi-VN" sz="2200" dirty="0">
                <a:solidFill>
                  <a:schemeClr val="tx1"/>
                </a:solidFill>
                <a:latin typeface="+mj-lt"/>
              </a:rPr>
              <a:t>Chủ đề 5: Ngày hội mùa xuân</a:t>
            </a:r>
          </a:p>
          <a:p>
            <a:pPr algn="ctr"/>
            <a:r>
              <a:rPr lang="vi-VN" sz="2200" dirty="0">
                <a:solidFill>
                  <a:schemeClr val="tx1"/>
                </a:solidFill>
                <a:latin typeface="+mj-lt"/>
              </a:rPr>
              <a:t>(Bài 3,6) (6 tiết)</a:t>
            </a:r>
          </a:p>
        </p:txBody>
      </p:sp>
    </p:spTree>
    <p:extLst>
      <p:ext uri="{BB962C8B-B14F-4D97-AF65-F5344CB8AC3E}">
        <p14:creationId xmlns:p14="http://schemas.microsoft.com/office/powerpoint/2010/main" xmlns="" val="301497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F52AA09-884E-4E48-8D34-63A57331658A}"/>
              </a:ext>
            </a:extLst>
          </p:cNvPr>
          <p:cNvSpPr/>
          <p:nvPr/>
        </p:nvSpPr>
        <p:spPr>
          <a:xfrm>
            <a:off x="3809355" y="492498"/>
            <a:ext cx="4975080" cy="240065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0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Quy trình 5:</a:t>
            </a:r>
          </a:p>
          <a:p>
            <a:pPr algn="ctr"/>
            <a:r>
              <a:rPr lang="vi-VN" sz="36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Tạo Hình 3D </a:t>
            </a:r>
          </a:p>
          <a:p>
            <a:pPr algn="ctr"/>
            <a:r>
              <a:rPr lang="vi-VN" sz="36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Tiếp Cận Theo Chủ Đề</a:t>
            </a:r>
          </a:p>
          <a:p>
            <a:pPr algn="ctr"/>
            <a:r>
              <a:rPr lang="vi-VN" sz="28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Tạo hình từ vật tìm được)</a:t>
            </a:r>
          </a:p>
        </p:txBody>
      </p:sp>
      <p:sp>
        <p:nvSpPr>
          <p:cNvPr id="3" name="Hình chữ nhật: Góc Tròn 2">
            <a:extLst>
              <a:ext uri="{FF2B5EF4-FFF2-40B4-BE49-F238E27FC236}">
                <a16:creationId xmlns:a16="http://schemas.microsoft.com/office/drawing/2014/main" xmlns="" id="{5394C914-0A1F-E44C-88FE-17198F9F8750}"/>
              </a:ext>
            </a:extLst>
          </p:cNvPr>
          <p:cNvSpPr/>
          <p:nvPr/>
        </p:nvSpPr>
        <p:spPr>
          <a:xfrm>
            <a:off x="3472872" y="4281055"/>
            <a:ext cx="4943763" cy="17918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mj-lt"/>
              </a:rPr>
              <a:t>Khối 5</a:t>
            </a:r>
          </a:p>
          <a:p>
            <a:pPr algn="ctr"/>
            <a:r>
              <a:rPr lang="vi-VN" sz="2200" dirty="0">
                <a:solidFill>
                  <a:schemeClr val="tx1"/>
                </a:solidFill>
                <a:latin typeface="+mj-lt"/>
              </a:rPr>
              <a:t>Chủ đề 7: Bảo vệ môi trường</a:t>
            </a:r>
          </a:p>
          <a:p>
            <a:pPr algn="ctr"/>
            <a:r>
              <a:rPr lang="vi-VN" sz="2200" dirty="0">
                <a:solidFill>
                  <a:schemeClr val="tx1"/>
                </a:solidFill>
                <a:latin typeface="+mj-lt"/>
              </a:rPr>
              <a:t>Bài: 10,12 (5 tiết)</a:t>
            </a:r>
          </a:p>
        </p:txBody>
      </p:sp>
    </p:spTree>
    <p:extLst>
      <p:ext uri="{BB962C8B-B14F-4D97-AF65-F5344CB8AC3E}">
        <p14:creationId xmlns:p14="http://schemas.microsoft.com/office/powerpoint/2010/main" xmlns="" val="295001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514928"/>
            <a:ext cx="8229600" cy="1143000"/>
          </a:xfrm>
        </p:spPr>
        <p:txBody>
          <a:bodyPr>
            <a:normAutofit/>
          </a:bodyPr>
          <a:lstStyle/>
          <a:p>
            <a:pPr algn="l"/>
            <a:r>
              <a:rPr lang="en-US" sz="2400" b="1" dirty="0">
                <a:solidFill>
                  <a:srgbClr val="0033CC"/>
                </a:solidFill>
                <a:latin typeface="Times New Roman" panose="02020603050405020304" pitchFamily="18" charset="0"/>
                <a:cs typeface="Times New Roman" panose="02020603050405020304" pitchFamily="18" charset="0"/>
              </a:rPr>
              <a:t>I/-</a:t>
            </a:r>
            <a:r>
              <a:rPr lang="vi-VN" sz="2400" b="1" dirty="0">
                <a:solidFill>
                  <a:srgbClr val="0033CC"/>
                </a:solidFill>
                <a:latin typeface="Times New Roman" panose="02020603050405020304" pitchFamily="18" charset="0"/>
                <a:cs typeface="Times New Roman" panose="02020603050405020304" pitchFamily="18" charset="0"/>
              </a:rPr>
              <a:t> MỤC TIÊU</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xmlns="" id="{BE80001D-D0DB-9B44-A198-22F506CA3DBD}"/>
              </a:ext>
            </a:extLst>
          </p:cNvPr>
          <p:cNvSpPr txBox="1"/>
          <p:nvPr/>
        </p:nvSpPr>
        <p:spPr>
          <a:xfrm>
            <a:off x="1092200" y="2148252"/>
            <a:ext cx="7504544" cy="3477875"/>
          </a:xfrm>
          <a:prstGeom prst="rect">
            <a:avLst/>
          </a:prstGeom>
        </p:spPr>
        <p:txBody>
          <a:bodyPr wrap="square">
            <a:spAutoFit/>
          </a:bodyPr>
          <a:lstStyle>
            <a:defPPr>
              <a:defRPr lang="en-US"/>
            </a:defPPr>
            <a:lvl1pPr marL="342900" indent="-342900" algn="just">
              <a:buFontTx/>
              <a:buChar char="-"/>
              <a:defRPr sz="2200">
                <a:latin typeface="Times New Roman" panose="02020603050405020304" pitchFamily="18" charset="0"/>
                <a:cs typeface="Times New Roman" panose="02020603050405020304" pitchFamily="18" charset="0"/>
              </a:defRPr>
            </a:lvl1pPr>
          </a:lstStyle>
          <a:p>
            <a:r>
              <a:rPr lang="vi-VN" dirty="0"/>
              <a:t>_ Quy trình dạy _ học mỹ thuật theo chủ đề học sinh sẽ có khả năng: </a:t>
            </a:r>
          </a:p>
          <a:p>
            <a:r>
              <a:rPr lang="vi-VN" dirty="0"/>
              <a:t>_Cùng nhau sáng tạo ra sơ đồ tư duy về một chủ đề được chọn</a:t>
            </a:r>
          </a:p>
          <a:p>
            <a:r>
              <a:rPr lang="vi-VN" dirty="0"/>
              <a:t>_ Sáng tạo từ trí nhớ.</a:t>
            </a:r>
          </a:p>
          <a:p>
            <a:r>
              <a:rPr lang="vi-VN" dirty="0"/>
              <a:t>_ Tìm ra sự giống nhau và khác nhau thông qua quan sát.</a:t>
            </a:r>
          </a:p>
          <a:p>
            <a:r>
              <a:rPr lang="vi-VN" dirty="0"/>
              <a:t>_ Lắp ráp các vật tìm được để tạo thành một mô hình biểu đạt không gian 3D </a:t>
            </a:r>
          </a:p>
          <a:p>
            <a:r>
              <a:rPr lang="vi-VN" dirty="0"/>
              <a:t>_ Làm việc theo nhóm để hợp tác giúp đỡ nhau.</a:t>
            </a:r>
          </a:p>
          <a:p>
            <a:endParaRPr lang="vi-VN" dirty="0"/>
          </a:p>
        </p:txBody>
      </p:sp>
    </p:spTree>
    <p:extLst>
      <p:ext uri="{BB962C8B-B14F-4D97-AF65-F5344CB8AC3E}">
        <p14:creationId xmlns:p14="http://schemas.microsoft.com/office/powerpoint/2010/main" xmlns="" val="174465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DBD1A89-6D0E-D845-A70B-CBB453F70D33}"/>
              </a:ext>
            </a:extLst>
          </p:cNvPr>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a:solidFill>
                  <a:srgbClr val="0033CC"/>
                </a:solidFill>
                <a:latin typeface="Times New Roman" panose="02020603050405020304" pitchFamily="18" charset="0"/>
                <a:cs typeface="Times New Roman" panose="02020603050405020304" pitchFamily="18" charset="0"/>
              </a:rPr>
              <a:t>II/- ĐỒ DÙNG VÀ PHƯƠNG TIỆN</a:t>
            </a:r>
            <a:endParaRPr lang="en-US" sz="2400" b="1" dirty="0">
              <a:solidFill>
                <a:srgbClr val="0033CC"/>
              </a:solidFill>
              <a:latin typeface="Times New Roman" panose="02020603050405020304" pitchFamily="18" charset="0"/>
              <a:cs typeface="Times New Roman" panose="02020603050405020304" pitchFamily="18" charset="0"/>
            </a:endParaRPr>
          </a:p>
        </p:txBody>
      </p:sp>
      <p:graphicFrame>
        <p:nvGraphicFramePr>
          <p:cNvPr id="5" name="Bảng 14">
            <a:extLst>
              <a:ext uri="{FF2B5EF4-FFF2-40B4-BE49-F238E27FC236}">
                <a16:creationId xmlns:a16="http://schemas.microsoft.com/office/drawing/2014/main" xmlns="" id="{F0EC313E-A38E-A847-AAD4-69374797CFA6}"/>
              </a:ext>
            </a:extLst>
          </p:cNvPr>
          <p:cNvGraphicFramePr>
            <a:graphicFrameLocks noGrp="1"/>
          </p:cNvGraphicFramePr>
          <p:nvPr>
            <p:extLst>
              <p:ext uri="{D42A27DB-BD31-4B8C-83A1-F6EECF244321}">
                <p14:modId xmlns:p14="http://schemas.microsoft.com/office/powerpoint/2010/main" xmlns="" val="1379579529"/>
              </p:ext>
            </p:extLst>
          </p:nvPr>
        </p:nvGraphicFramePr>
        <p:xfrm>
          <a:off x="638463" y="2168092"/>
          <a:ext cx="7867074" cy="2865120"/>
        </p:xfrm>
        <a:graphic>
          <a:graphicData uri="http://schemas.openxmlformats.org/drawingml/2006/table">
            <a:tbl>
              <a:tblPr>
                <a:tableStyleId>{5940675A-B579-460E-94D1-54222C63F5DA}</a:tableStyleId>
              </a:tblPr>
              <a:tblGrid>
                <a:gridCol w="3933537">
                  <a:extLst>
                    <a:ext uri="{9D8B030D-6E8A-4147-A177-3AD203B41FA5}">
                      <a16:colId xmlns:a16="http://schemas.microsoft.com/office/drawing/2014/main" xmlns="" val="2877854091"/>
                    </a:ext>
                  </a:extLst>
                </a:gridCol>
                <a:gridCol w="3933537">
                  <a:extLst>
                    <a:ext uri="{9D8B030D-6E8A-4147-A177-3AD203B41FA5}">
                      <a16:colId xmlns:a16="http://schemas.microsoft.com/office/drawing/2014/main" xmlns="" val="2197327615"/>
                    </a:ext>
                  </a:extLst>
                </a:gridCol>
              </a:tblGrid>
              <a:tr h="378728">
                <a:tc>
                  <a:txBody>
                    <a:bodyPr/>
                    <a:lstStyle/>
                    <a:p>
                      <a:endParaRPr lang="vi-VN" sz="2200" dirty="0">
                        <a:latin typeface="+mj-lt"/>
                      </a:endParaRPr>
                    </a:p>
                    <a:p>
                      <a:pPr algn="ctr"/>
                      <a:r>
                        <a:rPr lang="vi-VN" sz="2200" dirty="0">
                          <a:latin typeface="+mj-lt"/>
                        </a:rPr>
                        <a:t>Giáo viên</a:t>
                      </a:r>
                    </a:p>
                  </a:txBody>
                  <a:tcPr/>
                </a:tc>
                <a:tc>
                  <a:txBody>
                    <a:bodyPr/>
                    <a:lstStyle/>
                    <a:p>
                      <a:pPr algn="ctr"/>
                      <a:endParaRPr lang="vi-VN" sz="2200" dirty="0">
                        <a:latin typeface="+mj-lt"/>
                      </a:endParaRPr>
                    </a:p>
                    <a:p>
                      <a:pPr algn="ctr"/>
                      <a:r>
                        <a:rPr lang="vi-VN" sz="2200" dirty="0">
                          <a:latin typeface="+mj-lt"/>
                        </a:rPr>
                        <a:t>Học Sinh</a:t>
                      </a:r>
                    </a:p>
                  </a:txBody>
                  <a:tcPr/>
                </a:tc>
                <a:extLst>
                  <a:ext uri="{0D108BD9-81ED-4DB2-BD59-A6C34878D82A}">
                    <a16:rowId xmlns:a16="http://schemas.microsoft.com/office/drawing/2014/main" xmlns="" val="785985318"/>
                  </a:ext>
                </a:extLst>
              </a:tr>
              <a:tr h="545369">
                <a:tc>
                  <a:txBody>
                    <a:bodyPr/>
                    <a:lstStyle/>
                    <a:p>
                      <a:r>
                        <a:rPr lang="vi-VN" sz="2200" b="0" dirty="0">
                          <a:latin typeface="+mj-lt"/>
                        </a:rPr>
                        <a:t>_ Hình ảnh minh hoạ liên quan đến chủ đề “ Bảo Vệ Môi Trường”, các vật liệu tìm được.</a:t>
                      </a:r>
                    </a:p>
                    <a:p>
                      <a:r>
                        <a:rPr lang="vi-VN" sz="2200" b="0" dirty="0">
                          <a:latin typeface="+mj-lt"/>
                        </a:rPr>
                        <a:t>_ Chuẩn bị các hộp để phân loại vật liệu tìm được của học sinh</a:t>
                      </a:r>
                    </a:p>
                    <a:p>
                      <a:r>
                        <a:rPr lang="vi-VN" sz="2200" b="0" dirty="0">
                          <a:latin typeface="+mj-lt"/>
                        </a:rPr>
                        <a:t>_Sản phẩm tạo dáng các nhân vật</a:t>
                      </a:r>
                      <a:endParaRPr lang="vi-VN" sz="2200" dirty="0"/>
                    </a:p>
                  </a:txBody>
                  <a:tcPr/>
                </a:tc>
                <a:tc>
                  <a:txBody>
                    <a:bodyPr/>
                    <a:lstStyle/>
                    <a:p>
                      <a:r>
                        <a:rPr lang="vi-VN" dirty="0"/>
                        <a:t>_ Thu thập vật liệu</a:t>
                      </a:r>
                    </a:p>
                    <a:p>
                      <a:r>
                        <a:rPr lang="vi-VN" dirty="0"/>
                        <a:t>_Hình ảnh liên quan đến chủ đề.</a:t>
                      </a:r>
                    </a:p>
                  </a:txBody>
                  <a:tcPr/>
                </a:tc>
                <a:extLst>
                  <a:ext uri="{0D108BD9-81ED-4DB2-BD59-A6C34878D82A}">
                    <a16:rowId xmlns:a16="http://schemas.microsoft.com/office/drawing/2014/main" xmlns="" val="2756045390"/>
                  </a:ext>
                </a:extLst>
              </a:tr>
            </a:tbl>
          </a:graphicData>
        </a:graphic>
      </p:graphicFrame>
    </p:spTree>
    <p:extLst>
      <p:ext uri="{BB962C8B-B14F-4D97-AF65-F5344CB8AC3E}">
        <p14:creationId xmlns:p14="http://schemas.microsoft.com/office/powerpoint/2010/main" xmlns="" val="209878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10">
            <a:extLst>
              <a:ext uri="{FF2B5EF4-FFF2-40B4-BE49-F238E27FC236}">
                <a16:creationId xmlns:a16="http://schemas.microsoft.com/office/drawing/2014/main" xmlns="" id="{E014CF62-9574-684C-B78A-59D94F834AB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4178" y="3077540"/>
            <a:ext cx="5550095" cy="3780460"/>
          </a:xfrm>
          <a:prstGeom prst="rect">
            <a:avLst/>
          </a:prstGeom>
        </p:spPr>
      </p:pic>
      <p:pic>
        <p:nvPicPr>
          <p:cNvPr id="8" name="Ảnh 8">
            <a:extLst>
              <a:ext uri="{FF2B5EF4-FFF2-40B4-BE49-F238E27FC236}">
                <a16:creationId xmlns:a16="http://schemas.microsoft.com/office/drawing/2014/main" xmlns="" id="{1678955F-4736-A645-8353-DFE8F773C86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34420" y="112319"/>
            <a:ext cx="4069609" cy="2851508"/>
          </a:xfrm>
          <a:prstGeom prst="rect">
            <a:avLst/>
          </a:prstGeom>
        </p:spPr>
      </p:pic>
    </p:spTree>
    <p:extLst>
      <p:ext uri="{BB962C8B-B14F-4D97-AF65-F5344CB8AC3E}">
        <p14:creationId xmlns:p14="http://schemas.microsoft.com/office/powerpoint/2010/main" xmlns="" val="104310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091" y="1737629"/>
            <a:ext cx="8001000"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1: Khám phá chủ điểm “Môi Trường”</a:t>
            </a:r>
          </a:p>
        </p:txBody>
      </p:sp>
      <p:graphicFrame>
        <p:nvGraphicFramePr>
          <p:cNvPr id="16" name="Bảng 16">
            <a:extLst>
              <a:ext uri="{FF2B5EF4-FFF2-40B4-BE49-F238E27FC236}">
                <a16:creationId xmlns:a16="http://schemas.microsoft.com/office/drawing/2014/main" xmlns="" id="{CEF1DED1-3851-6A48-B8A5-BB17221181D6}"/>
              </a:ext>
            </a:extLst>
          </p:cNvPr>
          <p:cNvGraphicFramePr>
            <a:graphicFrameLocks noGrp="1"/>
          </p:cNvGraphicFramePr>
          <p:nvPr>
            <p:extLst>
              <p:ext uri="{D42A27DB-BD31-4B8C-83A1-F6EECF244321}">
                <p14:modId xmlns:p14="http://schemas.microsoft.com/office/powerpoint/2010/main" xmlns="" val="910101387"/>
              </p:ext>
            </p:extLst>
          </p:nvPr>
        </p:nvGraphicFramePr>
        <p:xfrm>
          <a:off x="1258455" y="2840182"/>
          <a:ext cx="6800272" cy="305954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Môi trường là gì? Môi trường ở đâu?</a:t>
                      </a:r>
                    </a:p>
                    <a:p>
                      <a:r>
                        <a:rPr lang="vi-VN" dirty="0"/>
                        <a:t>_ Môi trường có những gì? </a:t>
                      </a:r>
                    </a:p>
                    <a:p>
                      <a:r>
                        <a:rPr lang="vi-VN" dirty="0"/>
                        <a:t>_Ô nhiễm môi trường là gì?</a:t>
                      </a:r>
                    </a:p>
                    <a:p>
                      <a:r>
                        <a:rPr lang="vi-VN" dirty="0"/>
                        <a:t>_Ô nhiễm môi trường nào?</a:t>
                      </a:r>
                    </a:p>
                    <a:p>
                      <a:r>
                        <a:rPr lang="vi-VN" dirty="0"/>
                        <a:t>_Vì sao ô nhiễm môi trường?</a:t>
                      </a:r>
                    </a:p>
                    <a:p>
                      <a:r>
                        <a:rPr lang="vi-VN" dirty="0"/>
                        <a:t>_ Làm gì để bảo vệ môi trường?</a:t>
                      </a:r>
                    </a:p>
                  </a:txBody>
                  <a:tcPr/>
                </a:tc>
                <a:tc>
                  <a:txBody>
                    <a:bodyPr/>
                    <a:lstStyle/>
                    <a:p>
                      <a:r>
                        <a:rPr lang="vi-VN" dirty="0"/>
                        <a:t>_ Tìm hiểu môi trường.</a:t>
                      </a:r>
                    </a:p>
                    <a:p>
                      <a:r>
                        <a:rPr lang="vi-VN" dirty="0"/>
                        <a:t>_ Quan sát hình ảnh.</a:t>
                      </a:r>
                    </a:p>
                    <a:p>
                      <a:r>
                        <a:rPr lang="vi-VN" dirty="0"/>
                        <a:t>_ Nêu yếu kiến cá nhân về bảo vệ môi trường.</a:t>
                      </a:r>
                    </a:p>
                    <a:p>
                      <a:endParaRPr lang="vi-VN" dirty="0"/>
                    </a:p>
                  </a:txBody>
                  <a:tcPr/>
                </a:tc>
                <a:extLst>
                  <a:ext uri="{0D108BD9-81ED-4DB2-BD59-A6C34878D82A}">
                    <a16:rowId xmlns:a16="http://schemas.microsoft.com/office/drawing/2014/main" xmlns="" val="4168470016"/>
                  </a:ext>
                </a:extLst>
              </a:tr>
            </a:tbl>
          </a:graphicData>
        </a:graphic>
      </p:graphicFrame>
      <p:sp>
        <p:nvSpPr>
          <p:cNvPr id="6" name="Title 1">
            <a:extLst>
              <a:ext uri="{FF2B5EF4-FFF2-40B4-BE49-F238E27FC236}">
                <a16:creationId xmlns:a16="http://schemas.microsoft.com/office/drawing/2014/main" xmlns="" id="{31386D0F-06EF-744A-962A-DFFCCADD488C}"/>
              </a:ext>
            </a:extLst>
          </p:cNvPr>
          <p:cNvSpPr txBox="1">
            <a:spLocks noGrp="1"/>
          </p:cNvSpPr>
          <p:nvPr>
            <p:ph type="title"/>
          </p:nvPr>
        </p:nvSpPr>
        <p:spPr>
          <a:xfrm>
            <a:off x="658091" y="27418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a:solidFill>
                  <a:srgbClr val="0033CC"/>
                </a:solidFill>
                <a:latin typeface="Times New Roman" panose="02020603050405020304" pitchFamily="18" charset="0"/>
                <a:cs typeface="Times New Roman" panose="02020603050405020304" pitchFamily="18" charset="0"/>
              </a:rPr>
              <a:t>III/- CÁC HOẠT ĐỘNG DẠY - HỌC ( Quy trình 5: Tạo Hình 3D- Tiếp Cận Theo Chủ Đề – Bảo vệ môi trường)</a:t>
            </a:r>
            <a:endParaRPr lang="en-US" sz="2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4680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
            <a:extLst>
              <a:ext uri="{FF2B5EF4-FFF2-40B4-BE49-F238E27FC236}">
                <a16:creationId xmlns:a16="http://schemas.microsoft.com/office/drawing/2014/main" xmlns="" id="{8C2C594F-36EA-6041-8557-BBDD7C46584E}"/>
              </a:ext>
            </a:extLst>
          </p:cNvPr>
          <p:cNvSpPr txBox="1">
            <a:spLocks noGrp="1"/>
          </p:cNvSpPr>
          <p:nvPr>
            <p:ph type="title"/>
          </p:nvPr>
        </p:nvSpPr>
        <p:spPr>
          <a:xfrm>
            <a:off x="457200" y="245973"/>
            <a:ext cx="8229600" cy="1200329"/>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2: Vẽ và tô màu “ Bảo vệ môi trường” theo suy nghĩ của em</a:t>
            </a:r>
            <a:br>
              <a:rPr lang="vi-VN" sz="2400" b="1"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graphicFrame>
        <p:nvGraphicFramePr>
          <p:cNvPr id="23" name="Bảng 16">
            <a:extLst>
              <a:ext uri="{FF2B5EF4-FFF2-40B4-BE49-F238E27FC236}">
                <a16:creationId xmlns:a16="http://schemas.microsoft.com/office/drawing/2014/main" xmlns="" id="{9F4713E5-05B6-A144-92AB-20EF6E785628}"/>
              </a:ext>
            </a:extLst>
          </p:cNvPr>
          <p:cNvGraphicFramePr>
            <a:graphicFrameLocks noGrp="1"/>
          </p:cNvGraphicFramePr>
          <p:nvPr>
            <p:extLst>
              <p:ext uri="{D42A27DB-BD31-4B8C-83A1-F6EECF244321}">
                <p14:modId xmlns:p14="http://schemas.microsoft.com/office/powerpoint/2010/main" xmlns="" val="2425508891"/>
              </p:ext>
            </p:extLst>
          </p:nvPr>
        </p:nvGraphicFramePr>
        <p:xfrm>
          <a:off x="1171864" y="1697182"/>
          <a:ext cx="6800272" cy="415682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Giúp học sinh phát triển thêm ý tưởng tranh vẽ.</a:t>
                      </a:r>
                    </a:p>
                    <a:p>
                      <a:r>
                        <a:rPr lang="vi-VN" dirty="0"/>
                        <a:t>_ Hỗ trợ, chia sẻ ý tưởng các hình ảnh có liên quan</a:t>
                      </a:r>
                    </a:p>
                    <a:p>
                      <a:r>
                        <a:rPr lang="vi-VN" dirty="0"/>
                        <a:t>_ Sắp xếp các quy trình làm việc theo nhóm để khuyến khích hs truyền cảm hứng và hỗ trợ nhau.</a:t>
                      </a:r>
                    </a:p>
                    <a:p>
                      <a:r>
                        <a:rPr lang="vi-VN" dirty="0"/>
                        <a:t>_ Cung cấp kiến thức phân loại về vật liệu tái chế: vô cơ, hữu cơ, độc hại, thân thiện môi trường hay không.</a:t>
                      </a:r>
                    </a:p>
                  </a:txBody>
                  <a:tcPr/>
                </a:tc>
                <a:tc>
                  <a:txBody>
                    <a:bodyPr/>
                    <a:lstStyle/>
                    <a:p>
                      <a:r>
                        <a:rPr lang="vi-VN" dirty="0"/>
                        <a:t>_ Học sinh vẽ phác thảo tô màu “ Bảo vệ môi trường” theo cách riêng.</a:t>
                      </a:r>
                    </a:p>
                    <a:p>
                      <a:r>
                        <a:rPr lang="vi-VN" dirty="0"/>
                        <a:t>_ Học sinh chia sẻ hình ảnh BVMT</a:t>
                      </a:r>
                    </a:p>
                    <a:p>
                      <a:r>
                        <a:rPr lang="vi-VN" dirty="0"/>
                        <a:t>_ Học sinh thu thập nguyên vật liệu.</a:t>
                      </a:r>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341891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Bảng 16">
            <a:extLst>
              <a:ext uri="{FF2B5EF4-FFF2-40B4-BE49-F238E27FC236}">
                <a16:creationId xmlns:a16="http://schemas.microsoft.com/office/drawing/2014/main" xmlns="" id="{424E1369-40BE-C348-A864-057058551861}"/>
              </a:ext>
            </a:extLst>
          </p:cNvPr>
          <p:cNvGraphicFramePr>
            <a:graphicFrameLocks noGrp="1"/>
          </p:cNvGraphicFramePr>
          <p:nvPr>
            <p:extLst>
              <p:ext uri="{D42A27DB-BD31-4B8C-83A1-F6EECF244321}">
                <p14:modId xmlns:p14="http://schemas.microsoft.com/office/powerpoint/2010/main" xmlns="" val="59113435"/>
              </p:ext>
            </p:extLst>
          </p:nvPr>
        </p:nvGraphicFramePr>
        <p:xfrm>
          <a:off x="1206502" y="1743363"/>
          <a:ext cx="6800272" cy="525410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Hướng dẫn học sinh quan sát đồ vật cũ bằng “con mắt mới”.</a:t>
                      </a:r>
                    </a:p>
                    <a:p>
                      <a:r>
                        <a:rPr lang="vi-VN" dirty="0"/>
                        <a:t>_Thúc đẩy học sinh trải nghiệm vật liệu tái chế.</a:t>
                      </a:r>
                    </a:p>
                  </a:txBody>
                  <a:tcPr/>
                </a:tc>
                <a:tc>
                  <a:txBody>
                    <a:bodyPr/>
                    <a:lstStyle/>
                    <a:p>
                      <a:r>
                        <a:rPr lang="vi-VN" dirty="0"/>
                        <a:t>_ Quan sát hình dáng đồ vật cũ, </a:t>
                      </a:r>
                    </a:p>
                    <a:p>
                      <a:r>
                        <a:rPr lang="vi-VN" dirty="0"/>
                        <a:t>_ Tìm cách lắp ráp vật liệu.</a:t>
                      </a:r>
                    </a:p>
                    <a:p>
                      <a:r>
                        <a:rPr lang="vi-VN" dirty="0"/>
                        <a:t>_ Làm việc theo nhóm để phát triển các ý tưởng. Các em chia sẻ, bàn luận, sắp xếp, thể hiện ý tưởng và có hướng giải quyết mới.</a:t>
                      </a:r>
                    </a:p>
                    <a:p>
                      <a:r>
                        <a:rPr lang="vi-VN" dirty="0"/>
                        <a:t>_ Từ các sản phẩm 3 D đã tạo hình, nhóm trao đổi và xây dựng làm rõ chủ đề.</a:t>
                      </a:r>
                    </a:p>
                    <a:p>
                      <a:r>
                        <a:rPr lang="vi-VN" dirty="0"/>
                        <a:t>_ Tập hợp sản phẩm của cá nhân trong nhóm, để hình thành ý tưởng chủ đề sẽ sắp xếp</a:t>
                      </a:r>
                    </a:p>
                    <a:p>
                      <a:endParaRPr lang="vi-VN" dirty="0"/>
                    </a:p>
                  </a:txBody>
                  <a:tcPr/>
                </a:tc>
                <a:extLst>
                  <a:ext uri="{0D108BD9-81ED-4DB2-BD59-A6C34878D82A}">
                    <a16:rowId xmlns:a16="http://schemas.microsoft.com/office/drawing/2014/main" xmlns="" val="4168470016"/>
                  </a:ext>
                </a:extLst>
              </a:tr>
            </a:tbl>
          </a:graphicData>
        </a:graphic>
      </p:graphicFrame>
      <p:sp>
        <p:nvSpPr>
          <p:cNvPr id="10" name="TextBox 2">
            <a:extLst>
              <a:ext uri="{FF2B5EF4-FFF2-40B4-BE49-F238E27FC236}">
                <a16:creationId xmlns:a16="http://schemas.microsoft.com/office/drawing/2014/main" xmlns="" id="{772DF255-F92F-6F41-85E7-00AC14300623}"/>
              </a:ext>
            </a:extLst>
          </p:cNvPr>
          <p:cNvSpPr txBox="1">
            <a:spLocks noGrp="1"/>
          </p:cNvSpPr>
          <p:nvPr>
            <p:ph type="title"/>
          </p:nvPr>
        </p:nvSpPr>
        <p:spPr>
          <a:xfrm>
            <a:off x="711200" y="142064"/>
            <a:ext cx="8229600" cy="1200329"/>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3: Tạo hình, cảnh quang  “BVMT” bằng vật dụng tìm được.</a:t>
            </a:r>
            <a:br>
              <a:rPr lang="vi-VN" sz="2400" b="1"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309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Bảng 16">
            <a:extLst>
              <a:ext uri="{FF2B5EF4-FFF2-40B4-BE49-F238E27FC236}">
                <a16:creationId xmlns:a16="http://schemas.microsoft.com/office/drawing/2014/main" xmlns="" id="{424E1369-40BE-C348-A864-057058551861}"/>
              </a:ext>
            </a:extLst>
          </p:cNvPr>
          <p:cNvGraphicFramePr>
            <a:graphicFrameLocks noGrp="1"/>
          </p:cNvGraphicFramePr>
          <p:nvPr>
            <p:extLst>
              <p:ext uri="{D42A27DB-BD31-4B8C-83A1-F6EECF244321}">
                <p14:modId xmlns:p14="http://schemas.microsoft.com/office/powerpoint/2010/main" xmlns="" val="3181421861"/>
              </p:ext>
            </p:extLst>
          </p:nvPr>
        </p:nvGraphicFramePr>
        <p:xfrm>
          <a:off x="1218046" y="2078182"/>
          <a:ext cx="6800272" cy="251090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Hướng dẫn, gợi ý cho học sinh sắp đặt. Nhằm làm nổi bật chủ đề. </a:t>
                      </a:r>
                    </a:p>
                  </a:txBody>
                  <a:tcPr/>
                </a:tc>
                <a:tc>
                  <a:txBody>
                    <a:bodyPr/>
                    <a:lstStyle/>
                    <a:p>
                      <a:r>
                        <a:rPr lang="vi-VN" dirty="0"/>
                        <a:t>_ Bổ sung khối hình vật thể khác( nhá, cây cỏ,… ) làm  phong phú cho chủ đề.</a:t>
                      </a:r>
                    </a:p>
                    <a:p>
                      <a:r>
                        <a:rPr lang="vi-VN" dirty="0"/>
                        <a:t>_Có thể sử dụng tranh làm nền phía sau cho tác phẩm sắp đặt.</a:t>
                      </a:r>
                    </a:p>
                    <a:p>
                      <a:endParaRPr lang="vi-VN" dirty="0"/>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47796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
            <a:extLst>
              <a:ext uri="{FF2B5EF4-FFF2-40B4-BE49-F238E27FC236}">
                <a16:creationId xmlns:a16="http://schemas.microsoft.com/office/drawing/2014/main" xmlns="" id="{8C2C594F-36EA-6041-8557-BBDD7C46584E}"/>
              </a:ext>
            </a:extLst>
          </p:cNvPr>
          <p:cNvSpPr txBox="1">
            <a:spLocks noGrp="1"/>
          </p:cNvSpPr>
          <p:nvPr>
            <p:ph type="title"/>
          </p:nvPr>
        </p:nvSpPr>
        <p:spPr>
          <a:xfrm>
            <a:off x="457200" y="615305"/>
            <a:ext cx="8229600"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4: Phân tích, thảo luận.</a:t>
            </a:r>
          </a:p>
        </p:txBody>
      </p:sp>
      <p:graphicFrame>
        <p:nvGraphicFramePr>
          <p:cNvPr id="23" name="Bảng 16">
            <a:extLst>
              <a:ext uri="{FF2B5EF4-FFF2-40B4-BE49-F238E27FC236}">
                <a16:creationId xmlns:a16="http://schemas.microsoft.com/office/drawing/2014/main" xmlns="" id="{9F4713E5-05B6-A144-92AB-20EF6E785628}"/>
              </a:ext>
            </a:extLst>
          </p:cNvPr>
          <p:cNvGraphicFramePr>
            <a:graphicFrameLocks noGrp="1"/>
          </p:cNvGraphicFramePr>
          <p:nvPr>
            <p:extLst>
              <p:ext uri="{D42A27DB-BD31-4B8C-83A1-F6EECF244321}">
                <p14:modId xmlns:p14="http://schemas.microsoft.com/office/powerpoint/2010/main" xmlns="" val="3225530488"/>
              </p:ext>
            </p:extLst>
          </p:nvPr>
        </p:nvGraphicFramePr>
        <p:xfrm>
          <a:off x="1171864" y="1697182"/>
          <a:ext cx="6800272" cy="223658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Nhận xét tạo hình, sự phối hợp, liên kết giữa các đối tượng theo chủ đề.</a:t>
                      </a:r>
                    </a:p>
                    <a:p>
                      <a:endParaRPr lang="vi-VN" dirty="0"/>
                    </a:p>
                  </a:txBody>
                  <a:tcPr/>
                </a:tc>
                <a:tc>
                  <a:txBody>
                    <a:bodyPr/>
                    <a:lstStyle/>
                    <a:p>
                      <a:r>
                        <a:rPr lang="vi-VN" dirty="0"/>
                        <a:t>_ Giới thiệu nội dung sản phẩm của nhóm với các bạn.</a:t>
                      </a:r>
                    </a:p>
                    <a:p>
                      <a:r>
                        <a:rPr lang="vi-VN" dirty="0"/>
                        <a:t>_ Cùng trao đổi, bình luận tác phẩm.</a:t>
                      </a:r>
                    </a:p>
                    <a:p>
                      <a:r>
                        <a:rPr lang="vi-VN" dirty="0"/>
                        <a:t>_ Cảm nhận thẩm mỹ.</a:t>
                      </a:r>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226421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090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20805" r="9309"/>
          <a:stretch/>
        </p:blipFill>
        <p:spPr>
          <a:xfrm>
            <a:off x="295672" y="766490"/>
            <a:ext cx="3168352" cy="5254794"/>
          </a:xfrm>
          <a:prstGeom prst="rect">
            <a:avLst/>
          </a:prstGeom>
          <a:ln w="28575">
            <a:solidFill>
              <a:srgbClr val="3333FF"/>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r="6260"/>
          <a:stretch/>
        </p:blipFill>
        <p:spPr>
          <a:xfrm rot="5400000">
            <a:off x="3594287" y="815604"/>
            <a:ext cx="2799170" cy="2700943"/>
          </a:xfrm>
          <a:prstGeom prst="rect">
            <a:avLst/>
          </a:prstGeom>
          <a:ln w="28575">
            <a:solidFill>
              <a:srgbClr val="3333FF"/>
            </a:solidFill>
          </a:ln>
        </p:spPr>
      </p:pic>
      <p:pic>
        <p:nvPicPr>
          <p:cNvPr id="7" name="Picture 6" descr="C:\Documents and Settings\dad\My Documents\Downloads\20170115_16485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88360" y="3717032"/>
            <a:ext cx="2332112" cy="2304252"/>
          </a:xfrm>
          <a:prstGeom prst="rect">
            <a:avLst/>
          </a:prstGeom>
          <a:noFill/>
          <a:ln w="28575">
            <a:solidFill>
              <a:srgbClr val="3333FF"/>
            </a:solidFill>
            <a:miter lim="800000"/>
            <a:headEnd/>
            <a:tailEnd/>
          </a:ln>
        </p:spPr>
      </p:pic>
      <p:pic>
        <p:nvPicPr>
          <p:cNvPr id="8" name="Picture 7" descr="D:\o dia D\thanh le\hinh ve\IMG_0949.JPG"/>
          <p:cNvPicPr/>
          <p:nvPr/>
        </p:nvPicPr>
        <p:blipFill>
          <a:blip r:embed="rId6" cstate="print"/>
          <a:srcRect/>
          <a:stretch>
            <a:fillRect/>
          </a:stretch>
        </p:blipFill>
        <p:spPr bwMode="auto">
          <a:xfrm>
            <a:off x="3643401" y="3717032"/>
            <a:ext cx="2700943" cy="2304252"/>
          </a:xfrm>
          <a:prstGeom prst="rect">
            <a:avLst/>
          </a:prstGeom>
          <a:noFill/>
          <a:ln w="28575">
            <a:solidFill>
              <a:srgbClr val="3333FF"/>
            </a:solidFill>
            <a:miter lim="800000"/>
            <a:headEnd/>
            <a:tailEnd/>
          </a:ln>
        </p:spPr>
      </p:pic>
      <p:pic>
        <p:nvPicPr>
          <p:cNvPr id="9" name="Picture 8" descr="D:\o dia D\thanh le\hinh ve\IMG_1038.JPG"/>
          <p:cNvPicPr/>
          <p:nvPr/>
        </p:nvPicPr>
        <p:blipFill>
          <a:blip r:embed="rId7" cstate="print"/>
          <a:srcRect/>
          <a:stretch>
            <a:fillRect/>
          </a:stretch>
        </p:blipFill>
        <p:spPr bwMode="auto">
          <a:xfrm>
            <a:off x="6488360" y="766489"/>
            <a:ext cx="2332112" cy="2799171"/>
          </a:xfrm>
          <a:prstGeom prst="rect">
            <a:avLst/>
          </a:prstGeom>
          <a:noFill/>
          <a:ln w="28575">
            <a:solidFill>
              <a:srgbClr val="3333FF"/>
            </a:solidFill>
            <a:miter lim="800000"/>
            <a:headEnd/>
            <a:tailEnd/>
          </a:ln>
        </p:spPr>
      </p:pic>
    </p:spTree>
    <p:extLst>
      <p:ext uri="{BB962C8B-B14F-4D97-AF65-F5344CB8AC3E}">
        <p14:creationId xmlns:p14="http://schemas.microsoft.com/office/powerpoint/2010/main" xmlns="" val="109372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en-US" sz="2400" b="1" dirty="0">
                <a:solidFill>
                  <a:srgbClr val="0033CC"/>
                </a:solidFill>
                <a:latin typeface="Times New Roman" panose="02020603050405020304" pitchFamily="18" charset="0"/>
                <a:cs typeface="Times New Roman" panose="02020603050405020304" pitchFamily="18" charset="0"/>
              </a:rPr>
              <a:t>I/-</a:t>
            </a:r>
            <a:r>
              <a:rPr lang="vi-VN" sz="2400" b="1" dirty="0">
                <a:solidFill>
                  <a:srgbClr val="0033CC"/>
                </a:solidFill>
                <a:latin typeface="Times New Roman" panose="02020603050405020304" pitchFamily="18" charset="0"/>
                <a:cs typeface="Times New Roman" panose="02020603050405020304" pitchFamily="18" charset="0"/>
              </a:rPr>
              <a:t> MỤC TIÊU</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81100" y="2209800"/>
            <a:ext cx="7620000" cy="2800767"/>
          </a:xfrm>
          <a:prstGeom prst="rect">
            <a:avLst/>
          </a:prstGeom>
        </p:spPr>
        <p:txBody>
          <a:bodyPr wrap="square">
            <a:spAutoFit/>
          </a:bodyPr>
          <a:lstStyle/>
          <a:p>
            <a:pPr marL="342900" indent="-342900" algn="just">
              <a:buFontTx/>
              <a:buChar char="-"/>
            </a:pPr>
            <a:r>
              <a:rPr lang="vi-VN" sz="2200" dirty="0">
                <a:latin typeface="Times New Roman" panose="02020603050405020304" pitchFamily="18" charset="0"/>
                <a:cs typeface="Times New Roman" panose="02020603050405020304" pitchFamily="18" charset="0"/>
              </a:rPr>
              <a:t>Học sinh hiểu biết những đặc điểm hình dáng trong nghệ thuật tạo hình. Thể hiện được hình tượng trên chất liệu đã chọn ( vẽ, xé dán, nặn,…)</a:t>
            </a:r>
          </a:p>
          <a:p>
            <a:pPr marL="342900" indent="-342900" algn="just">
              <a:buFontTx/>
              <a:buChar char="-"/>
            </a:pPr>
            <a:r>
              <a:rPr lang="vi-VN" sz="2200" dirty="0">
                <a:latin typeface="Times New Roman" panose="02020603050405020304" pitchFamily="18" charset="0"/>
                <a:cs typeface="Times New Roman" panose="02020603050405020304" pitchFamily="18" charset="0"/>
              </a:rPr>
              <a:t>Học sinh sáng tạo cho nhân vật trong tạo hình có tính cách.</a:t>
            </a:r>
          </a:p>
          <a:p>
            <a:pPr marL="342900" indent="-342900" algn="just">
              <a:buFontTx/>
              <a:buChar char="-"/>
            </a:pPr>
            <a:r>
              <a:rPr lang="vi-VN" sz="2200" dirty="0">
                <a:latin typeface="Times New Roman" panose="02020603050405020304" pitchFamily="18" charset="0"/>
                <a:cs typeface="Times New Roman" panose="02020603050405020304" pitchFamily="18" charset="0"/>
              </a:rPr>
              <a:t>Học sinh phát triển khả năng diễn đạt suy nghĩ của bản thân.</a:t>
            </a:r>
          </a:p>
          <a:p>
            <a:pPr marL="342900" indent="-342900" algn="just">
              <a:buFontTx/>
              <a:buChar char="-"/>
            </a:pPr>
            <a:r>
              <a:rPr lang="vi-VN" sz="2200" dirty="0">
                <a:latin typeface="Times New Roman" panose="02020603050405020304" pitchFamily="18" charset="0"/>
                <a:cs typeface="Times New Roman" panose="02020603050405020304" pitchFamily="18" charset="0"/>
              </a:rPr>
              <a:t>Học sinh tăng cường năng lực hợp tác và tương tác khi làm việc nhóm.</a:t>
            </a:r>
          </a:p>
          <a:p>
            <a:pPr marL="342900" indent="-342900" algn="just">
              <a:buFontTx/>
              <a:buChar char="-"/>
            </a:pPr>
            <a:r>
              <a:rPr lang="vi-VN" sz="2200" dirty="0">
                <a:latin typeface="Times New Roman" panose="02020603050405020304" pitchFamily="18" charset="0"/>
                <a:cs typeface="Times New Roman" panose="02020603050405020304" pitchFamily="18" charset="0"/>
              </a:rPr>
              <a:t>Có cơ hội giao tiếp và chia sẻ kiến thức mới.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090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764704"/>
            <a:ext cx="3456384" cy="2592288"/>
          </a:xfrm>
          <a:prstGeom prst="rect">
            <a:avLst/>
          </a:prstGeom>
          <a:ln w="19050">
            <a:solidFill>
              <a:srgbClr val="3333FF"/>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2" y="3608148"/>
            <a:ext cx="3456384" cy="2592288"/>
          </a:xfrm>
          <a:prstGeom prst="rect">
            <a:avLst/>
          </a:prstGeom>
          <a:ln w="19050">
            <a:solidFill>
              <a:srgbClr val="3333FF"/>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10597" r="2711"/>
          <a:stretch/>
        </p:blipFill>
        <p:spPr>
          <a:xfrm>
            <a:off x="4107837" y="764705"/>
            <a:ext cx="4712635" cy="5333188"/>
          </a:xfrm>
          <a:prstGeom prst="rect">
            <a:avLst/>
          </a:prstGeom>
          <a:ln w="19050">
            <a:solidFill>
              <a:srgbClr val="3333FF"/>
            </a:solidFill>
          </a:ln>
        </p:spPr>
      </p:pic>
    </p:spTree>
    <p:extLst>
      <p:ext uri="{BB962C8B-B14F-4D97-AF65-F5344CB8AC3E}">
        <p14:creationId xmlns:p14="http://schemas.microsoft.com/office/powerpoint/2010/main" xmlns="" val="2832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31454" y="-927484"/>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5516" y="2708920"/>
            <a:ext cx="8712968" cy="2376264"/>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spc="50" dirty="0" err="1">
                <a:ln w="11430"/>
                <a:solidFill>
                  <a:srgbClr val="FF0000"/>
                </a:solidFill>
                <a:effectLst>
                  <a:outerShdw blurRad="76200" dist="50800" dir="5400000" algn="tl" rotWithShape="0">
                    <a:srgbClr val="000000">
                      <a:alpha val="65000"/>
                    </a:srgbClr>
                  </a:outerShdw>
                </a:effectLst>
              </a:rPr>
              <a:t>Xin</a:t>
            </a:r>
            <a:r>
              <a:rPr lang="en-US" sz="7200" spc="50" dirty="0">
                <a:ln w="11430"/>
                <a:solidFill>
                  <a:srgbClr val="FF0000"/>
                </a:solidFill>
                <a:effectLst>
                  <a:outerShdw blurRad="76200" dist="50800" dir="5400000" algn="tl" rotWithShape="0">
                    <a:srgbClr val="000000">
                      <a:alpha val="65000"/>
                    </a:srgbClr>
                  </a:outerShdw>
                </a:effectLst>
              </a:rPr>
              <a:t> </a:t>
            </a:r>
            <a:r>
              <a:rPr lang="en-US" sz="7200" spc="50" dirty="0" err="1">
                <a:ln w="11430"/>
                <a:solidFill>
                  <a:srgbClr val="FF0000"/>
                </a:solidFill>
                <a:effectLst>
                  <a:outerShdw blurRad="76200" dist="50800" dir="5400000" algn="tl" rotWithShape="0">
                    <a:srgbClr val="000000">
                      <a:alpha val="65000"/>
                    </a:srgbClr>
                  </a:outerShdw>
                </a:effectLst>
              </a:rPr>
              <a:t>cảm</a:t>
            </a:r>
            <a:r>
              <a:rPr lang="en-US" sz="7200" spc="50" dirty="0">
                <a:ln w="11430"/>
                <a:solidFill>
                  <a:srgbClr val="FF0000"/>
                </a:solidFill>
                <a:effectLst>
                  <a:outerShdw blurRad="76200" dist="50800" dir="5400000" algn="tl" rotWithShape="0">
                    <a:srgbClr val="000000">
                      <a:alpha val="65000"/>
                    </a:srgbClr>
                  </a:outerShdw>
                </a:effectLst>
              </a:rPr>
              <a:t> </a:t>
            </a:r>
            <a:r>
              <a:rPr lang="en-US" sz="7200" spc="50" dirty="0" err="1">
                <a:ln w="11430"/>
                <a:solidFill>
                  <a:srgbClr val="FF0000"/>
                </a:solidFill>
                <a:effectLst>
                  <a:outerShdw blurRad="76200" dist="50800" dir="5400000" algn="tl" rotWithShape="0">
                    <a:srgbClr val="000000">
                      <a:alpha val="65000"/>
                    </a:srgbClr>
                  </a:outerShdw>
                </a:effectLst>
              </a:rPr>
              <a:t>ơn</a:t>
            </a:r>
            <a:r>
              <a:rPr lang="en-US" sz="7200" spc="50" dirty="0">
                <a:ln w="11430"/>
                <a:solidFill>
                  <a:srgbClr val="FF0000"/>
                </a:soli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xmlns="" val="414836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9EE7AE6C-E8E6-4D43-8459-DD85B0CE0F27}"/>
              </a:ext>
            </a:extLst>
          </p:cNvPr>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 ĐỒ DÙNG VÀ PHƯƠNG TIỆN</a:t>
            </a:r>
            <a:endParaRPr lang="en-US" sz="2400" dirty="0">
              <a:solidFill>
                <a:srgbClr val="0033CC"/>
              </a:solidFill>
              <a:latin typeface="Times New Roman" panose="02020603050405020304" pitchFamily="18" charset="0"/>
              <a:cs typeface="Times New Roman" panose="02020603050405020304" pitchFamily="18" charset="0"/>
            </a:endParaRPr>
          </a:p>
        </p:txBody>
      </p:sp>
      <p:graphicFrame>
        <p:nvGraphicFramePr>
          <p:cNvPr id="17" name="Bảng 14">
            <a:extLst>
              <a:ext uri="{FF2B5EF4-FFF2-40B4-BE49-F238E27FC236}">
                <a16:creationId xmlns:a16="http://schemas.microsoft.com/office/drawing/2014/main" xmlns="" id="{9E686DA3-4B08-8F43-AA28-883B6B13C075}"/>
              </a:ext>
            </a:extLst>
          </p:cNvPr>
          <p:cNvGraphicFramePr>
            <a:graphicFrameLocks noGrp="1"/>
          </p:cNvGraphicFramePr>
          <p:nvPr>
            <p:extLst>
              <p:ext uri="{D42A27DB-BD31-4B8C-83A1-F6EECF244321}">
                <p14:modId xmlns:p14="http://schemas.microsoft.com/office/powerpoint/2010/main" xmlns="" val="394796900"/>
              </p:ext>
            </p:extLst>
          </p:nvPr>
        </p:nvGraphicFramePr>
        <p:xfrm>
          <a:off x="838200" y="1674090"/>
          <a:ext cx="7867074" cy="3128819"/>
        </p:xfrm>
        <a:graphic>
          <a:graphicData uri="http://schemas.openxmlformats.org/drawingml/2006/table">
            <a:tbl>
              <a:tblPr>
                <a:tableStyleId>{5940675A-B579-460E-94D1-54222C63F5DA}</a:tableStyleId>
              </a:tblPr>
              <a:tblGrid>
                <a:gridCol w="3933537">
                  <a:extLst>
                    <a:ext uri="{9D8B030D-6E8A-4147-A177-3AD203B41FA5}">
                      <a16:colId xmlns:a16="http://schemas.microsoft.com/office/drawing/2014/main" xmlns="" val="2877854091"/>
                    </a:ext>
                  </a:extLst>
                </a:gridCol>
                <a:gridCol w="3933537">
                  <a:extLst>
                    <a:ext uri="{9D8B030D-6E8A-4147-A177-3AD203B41FA5}">
                      <a16:colId xmlns:a16="http://schemas.microsoft.com/office/drawing/2014/main" xmlns="" val="2197327615"/>
                    </a:ext>
                  </a:extLst>
                </a:gridCol>
              </a:tblGrid>
              <a:tr h="1477170">
                <a:tc>
                  <a:txBody>
                    <a:bodyPr/>
                    <a:lstStyle/>
                    <a:p>
                      <a:endParaRPr lang="vi-VN" sz="2200" dirty="0">
                        <a:latin typeface="+mj-lt"/>
                      </a:endParaRPr>
                    </a:p>
                    <a:p>
                      <a:pPr algn="ctr"/>
                      <a:r>
                        <a:rPr lang="vi-VN" sz="2200" dirty="0">
                          <a:latin typeface="+mj-lt"/>
                        </a:rPr>
                        <a:t>Giáo viên</a:t>
                      </a:r>
                    </a:p>
                  </a:txBody>
                  <a:tcPr/>
                </a:tc>
                <a:tc>
                  <a:txBody>
                    <a:bodyPr/>
                    <a:lstStyle/>
                    <a:p>
                      <a:pPr algn="ctr"/>
                      <a:endParaRPr lang="vi-VN" sz="2200" dirty="0">
                        <a:latin typeface="+mj-lt"/>
                      </a:endParaRPr>
                    </a:p>
                    <a:p>
                      <a:pPr algn="ctr"/>
                      <a:r>
                        <a:rPr lang="vi-VN" sz="2200" dirty="0">
                          <a:latin typeface="+mj-lt"/>
                        </a:rPr>
                        <a:t>Học Sinh</a:t>
                      </a:r>
                    </a:p>
                  </a:txBody>
                  <a:tcPr/>
                </a:tc>
                <a:extLst>
                  <a:ext uri="{0D108BD9-81ED-4DB2-BD59-A6C34878D82A}">
                    <a16:rowId xmlns:a16="http://schemas.microsoft.com/office/drawing/2014/main" xmlns="" val="785985318"/>
                  </a:ext>
                </a:extLst>
              </a:tr>
              <a:tr h="1651649">
                <a:tc>
                  <a:txBody>
                    <a:bodyPr/>
                    <a:lstStyle/>
                    <a:p>
                      <a:r>
                        <a:rPr lang="vi-VN" sz="2200" b="0" dirty="0">
                          <a:latin typeface="+mj-lt"/>
                        </a:rPr>
                        <a:t>_Tranh, ảnh, clip về các nhân vật.</a:t>
                      </a:r>
                    </a:p>
                    <a:p>
                      <a:r>
                        <a:rPr lang="vi-VN" sz="2200" b="0" dirty="0">
                          <a:latin typeface="+mj-lt"/>
                        </a:rPr>
                        <a:t>_Sản phẩm tạo dáng các nhân vật</a:t>
                      </a:r>
                      <a:endParaRPr lang="vi-VN" sz="2200" dirty="0"/>
                    </a:p>
                  </a:txBody>
                  <a:tcPr/>
                </a:tc>
                <a:tc>
                  <a:txBody>
                    <a:bodyPr/>
                    <a:lstStyle/>
                    <a:p>
                      <a:r>
                        <a:rPr lang="vi-VN" dirty="0"/>
                        <a:t>_ Giấy vẽ A4, A3, giấy màu, chì màu, đất sét, keo dán,… các vật liệu có sẵn khác</a:t>
                      </a:r>
                    </a:p>
                  </a:txBody>
                  <a:tcPr/>
                </a:tc>
                <a:extLst>
                  <a:ext uri="{0D108BD9-81ED-4DB2-BD59-A6C34878D82A}">
                    <a16:rowId xmlns:a16="http://schemas.microsoft.com/office/drawing/2014/main" xmlns="" val="2756045390"/>
                  </a:ext>
                </a:extLst>
              </a:tr>
            </a:tbl>
          </a:graphicData>
        </a:graphic>
      </p:graphicFrame>
    </p:spTree>
    <p:extLst>
      <p:ext uri="{BB962C8B-B14F-4D97-AF65-F5344CB8AC3E}">
        <p14:creationId xmlns:p14="http://schemas.microsoft.com/office/powerpoint/2010/main" xmlns="" val="114788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III/- CÁC HOẠT ĐỘNG DẠY - HỌC ( Quy trình 4: Phương pháp xây dựng cốt truyện – Ngày Hội Mùa Xuân)</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143000"/>
            <a:ext cx="8001000" cy="138499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1: Tạo hình nhân vật ( xé dán,nặn, kẽm, phế liệu,… chất liệu khác</a:t>
            </a:r>
          </a:p>
          <a:p>
            <a:r>
              <a:rPr lang="vi-VN" dirty="0">
                <a:cs typeface="Times New Roman" panose="02020603050405020304" pitchFamily="18" charset="0"/>
              </a:rPr>
              <a:t>Học sinh làm việc theo nhóm 4-7 em vật liệu liên quan đặt giữa bàn. Các em quan sát và xác định hình dạng hình học trên cơ thể người</a:t>
            </a:r>
            <a:endParaRPr lang="en-US" dirty="0">
              <a:cs typeface="Times New Roman" panose="02020603050405020304" pitchFamily="18" charset="0"/>
            </a:endParaRPr>
          </a:p>
        </p:txBody>
      </p:sp>
      <p:graphicFrame>
        <p:nvGraphicFramePr>
          <p:cNvPr id="16" name="Bảng 16">
            <a:extLst>
              <a:ext uri="{FF2B5EF4-FFF2-40B4-BE49-F238E27FC236}">
                <a16:creationId xmlns:a16="http://schemas.microsoft.com/office/drawing/2014/main" xmlns="" id="{CEF1DED1-3851-6A48-B8A5-BB17221181D6}"/>
              </a:ext>
            </a:extLst>
          </p:cNvPr>
          <p:cNvGraphicFramePr>
            <a:graphicFrameLocks noGrp="1"/>
          </p:cNvGraphicFramePr>
          <p:nvPr>
            <p:extLst>
              <p:ext uri="{D42A27DB-BD31-4B8C-83A1-F6EECF244321}">
                <p14:modId xmlns:p14="http://schemas.microsoft.com/office/powerpoint/2010/main" xmlns="" val="1649442099"/>
              </p:ext>
            </p:extLst>
          </p:nvPr>
        </p:nvGraphicFramePr>
        <p:xfrm>
          <a:off x="1258455" y="2840182"/>
          <a:ext cx="6800272" cy="388250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Hình dạng nào các em dùng? Tròn, vuông, tam giác, chữ nhật hay hình khác,…</a:t>
                      </a:r>
                    </a:p>
                    <a:p>
                      <a:r>
                        <a:rPr lang="vi-VN" dirty="0"/>
                        <a:t>_Các hình đó giúp ta liên tưởng đến bộ phận nào của cơ thể con người?...</a:t>
                      </a:r>
                    </a:p>
                    <a:p>
                      <a:r>
                        <a:rPr lang="vi-VN" dirty="0"/>
                        <a:t>_ Tỉ lệ? Kích thước?...</a:t>
                      </a:r>
                    </a:p>
                    <a:p>
                      <a:r>
                        <a:rPr lang="vi-VN" dirty="0"/>
                        <a:t>_ Các em sẽ tạo hoạt động gì cho nhân vật? Khi đi bộ, chạy…thì cơ thể ta gập lại, uốn chỗ nào?...</a:t>
                      </a:r>
                    </a:p>
                  </a:txBody>
                  <a:tcPr/>
                </a:tc>
                <a:tc>
                  <a:txBody>
                    <a:bodyPr/>
                    <a:lstStyle/>
                    <a:p>
                      <a:r>
                        <a:rPr lang="vi-VN" dirty="0"/>
                        <a:t>_ Hiểu được các yếu tố khác biệt của nhân vật.</a:t>
                      </a:r>
                    </a:p>
                    <a:p>
                      <a:r>
                        <a:rPr lang="vi-VN" dirty="0"/>
                        <a:t>_ Tạo hình hợp lí cho từng bộ phận của cơ thể ở những tư thế khác nhau, tạo hành động cho các nhân vật.</a:t>
                      </a:r>
                    </a:p>
                    <a:p>
                      <a:r>
                        <a:rPr lang="vi-VN" dirty="0"/>
                        <a:t>_ Giao tiếp và cùng nhau lựa chọn hình dáng, tỉ lệ phù hợp.</a:t>
                      </a:r>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336557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a:extLst>
              <a:ext uri="{FF2B5EF4-FFF2-40B4-BE49-F238E27FC236}">
                <a16:creationId xmlns:a16="http://schemas.microsoft.com/office/drawing/2014/main" xmlns="" id="{FEF14D28-2327-D544-BFDD-7790687A2924}"/>
              </a:ext>
            </a:extLst>
          </p:cNvPr>
          <p:cNvSpPr txBox="1"/>
          <p:nvPr/>
        </p:nvSpPr>
        <p:spPr>
          <a:xfrm>
            <a:off x="1143000" y="207818"/>
            <a:ext cx="8001000" cy="830997"/>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2: Giới thiệu các nhân vật tưởng tượng cùng tính cách của họ.</a:t>
            </a:r>
          </a:p>
        </p:txBody>
      </p:sp>
      <p:graphicFrame>
        <p:nvGraphicFramePr>
          <p:cNvPr id="22" name="Bảng 16">
            <a:extLst>
              <a:ext uri="{FF2B5EF4-FFF2-40B4-BE49-F238E27FC236}">
                <a16:creationId xmlns:a16="http://schemas.microsoft.com/office/drawing/2014/main" xmlns="" id="{5AFC881F-5AA1-DC48-A4CC-A07A4DDCE651}"/>
              </a:ext>
            </a:extLst>
          </p:cNvPr>
          <p:cNvGraphicFramePr>
            <a:graphicFrameLocks noGrp="1"/>
          </p:cNvGraphicFramePr>
          <p:nvPr>
            <p:extLst>
              <p:ext uri="{D42A27DB-BD31-4B8C-83A1-F6EECF244321}">
                <p14:modId xmlns:p14="http://schemas.microsoft.com/office/powerpoint/2010/main" xmlns="" val="2111314495"/>
              </p:ext>
            </p:extLst>
          </p:nvPr>
        </p:nvGraphicFramePr>
        <p:xfrm>
          <a:off x="1443183" y="1420091"/>
          <a:ext cx="6800272" cy="388250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Giới thiệu chủ đề bài học: “Ngày hội mùa xuân”</a:t>
                      </a:r>
                    </a:p>
                    <a:p>
                      <a:r>
                        <a:rPr lang="vi-VN" dirty="0"/>
                        <a:t>_ Đặt câu hỏi:</a:t>
                      </a:r>
                    </a:p>
                    <a:p>
                      <a:r>
                        <a:rPr lang="vi-VN" dirty="0"/>
                        <a:t> + Lễ hội em đã được tham dự ở đâu? Với ai? Khi nào?</a:t>
                      </a:r>
                    </a:p>
                    <a:p>
                      <a:r>
                        <a:rPr lang="vi-VN" dirty="0"/>
                        <a:t> + Lễ hội có kỉ niệm sâu sắc thế nào với em? </a:t>
                      </a:r>
                    </a:p>
                    <a:p>
                      <a:r>
                        <a:rPr lang="vi-VN" dirty="0"/>
                        <a:t> + Em hãy mô tả hình dáng người thông qua nhân vật?</a:t>
                      </a:r>
                    </a:p>
                    <a:p>
                      <a:r>
                        <a:rPr lang="vi-VN" dirty="0"/>
                        <a:t> + Tính cách riêng của mỗi nhân vật?</a:t>
                      </a:r>
                    </a:p>
                  </a:txBody>
                  <a:tcPr/>
                </a:tc>
                <a:tc>
                  <a:txBody>
                    <a:bodyPr/>
                    <a:lstStyle/>
                    <a:p>
                      <a:r>
                        <a:rPr lang="vi-VN" dirty="0"/>
                        <a:t>_ Mô tả tính cách nhân vật</a:t>
                      </a:r>
                    </a:p>
                    <a:p>
                      <a:r>
                        <a:rPr lang="vi-VN" dirty="0"/>
                        <a:t>_  Mô tả hình thể con người.</a:t>
                      </a:r>
                    </a:p>
                    <a:p>
                      <a:r>
                        <a:rPr lang="vi-VN" dirty="0"/>
                        <a:t>_ Tạo tính cách nhân vật</a:t>
                      </a:r>
                    </a:p>
                    <a:p>
                      <a:r>
                        <a:rPr lang="vi-VN" dirty="0"/>
                        <a:t>_ Thảo luận với các thành viên trong nhóm để đặt tên cho các nhân vật.</a:t>
                      </a:r>
                    </a:p>
                    <a:p>
                      <a:r>
                        <a:rPr lang="vi-VN" dirty="0"/>
                        <a:t>_ Giới thiệu từng nhân vật trước lớp.</a:t>
                      </a:r>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344225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91B6388F-319D-154E-AF72-8E09EBCD3112}"/>
              </a:ext>
            </a:extLst>
          </p:cNvPr>
          <p:cNvSpPr txBox="1">
            <a:spLocks noGrp="1"/>
          </p:cNvSpPr>
          <p:nvPr>
            <p:ph type="title"/>
          </p:nvPr>
        </p:nvSpPr>
        <p:spPr>
          <a:xfrm>
            <a:off x="457200" y="430639"/>
            <a:ext cx="8229600" cy="830997"/>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3: Từ hình độc lập, liên kết thành nội dung chủ đề “ Ngày hội mùa xuân”</a:t>
            </a:r>
          </a:p>
        </p:txBody>
      </p:sp>
      <p:graphicFrame>
        <p:nvGraphicFramePr>
          <p:cNvPr id="11" name="Bảng 16">
            <a:extLst>
              <a:ext uri="{FF2B5EF4-FFF2-40B4-BE49-F238E27FC236}">
                <a16:creationId xmlns:a16="http://schemas.microsoft.com/office/drawing/2014/main" xmlns="" id="{E9FCC343-17E8-944C-9369-1335B6E4CC1E}"/>
              </a:ext>
            </a:extLst>
          </p:cNvPr>
          <p:cNvGraphicFramePr>
            <a:graphicFrameLocks noGrp="1"/>
          </p:cNvGraphicFramePr>
          <p:nvPr>
            <p:extLst>
              <p:ext uri="{D42A27DB-BD31-4B8C-83A1-F6EECF244321}">
                <p14:modId xmlns:p14="http://schemas.microsoft.com/office/powerpoint/2010/main" xmlns="" val="550648691"/>
              </p:ext>
            </p:extLst>
          </p:nvPr>
        </p:nvGraphicFramePr>
        <p:xfrm>
          <a:off x="1443183" y="1420091"/>
          <a:ext cx="6800272" cy="388250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Khuyến khích học sinh giới thiệu lễ hội mình được tham gia.</a:t>
                      </a:r>
                    </a:p>
                    <a:p>
                      <a:r>
                        <a:rPr lang="vi-VN" dirty="0"/>
                        <a:t>_ Các em có ấn tượng gì về lễ hội mình từng tham gia?</a:t>
                      </a:r>
                    </a:p>
                    <a:p>
                      <a:r>
                        <a:rPr lang="vi-VN" dirty="0"/>
                        <a:t>_ Giúp học sinh nhớ lại lễ hội diễn ra như thế nào? </a:t>
                      </a:r>
                    </a:p>
                    <a:p>
                      <a:r>
                        <a:rPr lang="vi-VN" dirty="0"/>
                        <a:t>_ Cần thêm chi tiết gì cho các nhân vật được rõ hơn?</a:t>
                      </a:r>
                    </a:p>
                    <a:p>
                      <a:r>
                        <a:rPr lang="vi-VN" dirty="0"/>
                        <a:t>_ Điều gì tạo nên lễ hội?</a:t>
                      </a:r>
                    </a:p>
                    <a:p>
                      <a:endParaRPr lang="vi-VN" dirty="0"/>
                    </a:p>
                  </a:txBody>
                  <a:tcPr/>
                </a:tc>
                <a:tc>
                  <a:txBody>
                    <a:bodyPr/>
                    <a:lstStyle/>
                    <a:p>
                      <a:r>
                        <a:rPr lang="vi-VN" dirty="0"/>
                        <a:t>_ Tìm hiểu các lễ hội khác biệt như: miền Bắc, miền Nam, nông thôn hay thành phố.</a:t>
                      </a:r>
                    </a:p>
                    <a:p>
                      <a:r>
                        <a:rPr lang="vi-VN" dirty="0"/>
                        <a:t>_ Thảo luận và tạo ra được những hoạt động lễ hội trong chủ đề.</a:t>
                      </a:r>
                    </a:p>
                    <a:p>
                      <a:r>
                        <a:rPr lang="vi-VN" dirty="0"/>
                        <a:t>_ Tự tìm kiếm thông tin về lễ hội, trò chơi, bối cảnh, cảnh quang, các đặc trưng từng lễ hội.</a:t>
                      </a:r>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388518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A0140A43-F4DD-DE4E-88EC-8813FC25E20E}"/>
              </a:ext>
            </a:extLst>
          </p:cNvPr>
          <p:cNvSpPr txBox="1">
            <a:spLocks noGrp="1"/>
          </p:cNvSpPr>
          <p:nvPr>
            <p:ph type="title"/>
          </p:nvPr>
        </p:nvSpPr>
        <p:spPr>
          <a:xfrm>
            <a:off x="914400" y="384457"/>
            <a:ext cx="8229600" cy="830997"/>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4: Hoàn thiện sáng tạo và làm rõ nội dung chủ đề “ Ngày Hội Mùa Xuân”</a:t>
            </a:r>
          </a:p>
        </p:txBody>
      </p:sp>
      <p:sp>
        <p:nvSpPr>
          <p:cNvPr id="8" name="Hộp Văn bản 7">
            <a:extLst>
              <a:ext uri="{FF2B5EF4-FFF2-40B4-BE49-F238E27FC236}">
                <a16:creationId xmlns:a16="http://schemas.microsoft.com/office/drawing/2014/main" xmlns="" id="{F9B3FD6D-837C-6D4E-9707-B2B1C19016DE}"/>
              </a:ext>
            </a:extLst>
          </p:cNvPr>
          <p:cNvSpPr txBox="1"/>
          <p:nvPr/>
        </p:nvSpPr>
        <p:spPr>
          <a:xfrm>
            <a:off x="1156855" y="1336964"/>
            <a:ext cx="7121236" cy="923330"/>
          </a:xfrm>
          <a:prstGeom prst="rect">
            <a:avLst/>
          </a:prstGeom>
          <a:noFill/>
        </p:spPr>
        <p:txBody>
          <a:bodyPr wrap="square" rtlCol="0">
            <a:spAutoFit/>
          </a:bodyPr>
          <a:lstStyle/>
          <a:p>
            <a:pPr algn="l"/>
            <a:r>
              <a:rPr lang="vi-VN" dirty="0"/>
              <a:t>Mỗi “ Lễ hội” tạo một nền cảnh khác nhau để thể hiện nơi xảy ra lễ hội và tạo ra các hoạt động lễ hội. Đồng thời hoàn thiện bức trang phù hợp với sự kiện lựa chọn.</a:t>
            </a:r>
          </a:p>
        </p:txBody>
      </p:sp>
      <p:graphicFrame>
        <p:nvGraphicFramePr>
          <p:cNvPr id="10" name="Bảng 16">
            <a:extLst>
              <a:ext uri="{FF2B5EF4-FFF2-40B4-BE49-F238E27FC236}">
                <a16:creationId xmlns:a16="http://schemas.microsoft.com/office/drawing/2014/main" xmlns="" id="{5172A125-ED85-5549-BB70-4FCCBDC0F3A2}"/>
              </a:ext>
            </a:extLst>
          </p:cNvPr>
          <p:cNvGraphicFramePr>
            <a:graphicFrameLocks noGrp="1"/>
          </p:cNvGraphicFramePr>
          <p:nvPr>
            <p:extLst>
              <p:ext uri="{D42A27DB-BD31-4B8C-83A1-F6EECF244321}">
                <p14:modId xmlns:p14="http://schemas.microsoft.com/office/powerpoint/2010/main" xmlns="" val="473731351"/>
              </p:ext>
            </p:extLst>
          </p:nvPr>
        </p:nvGraphicFramePr>
        <p:xfrm>
          <a:off x="1156855" y="2540000"/>
          <a:ext cx="6800272" cy="415682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Ý tưởng chính của các hình ảnh trong các tác phẩm là gì?</a:t>
                      </a:r>
                    </a:p>
                    <a:p>
                      <a:r>
                        <a:rPr lang="vi-VN" dirty="0"/>
                        <a:t>_ Cần thêm bớt những hình ảnh, hình tượng nào để làm rõ chủ đề cho nhóm.</a:t>
                      </a:r>
                    </a:p>
                    <a:p>
                      <a:r>
                        <a:rPr lang="vi-VN" dirty="0"/>
                        <a:t>_ Các em gặp những khó khăn gì trong quá trình làm việc?</a:t>
                      </a:r>
                    </a:p>
                    <a:p>
                      <a:r>
                        <a:rPr lang="vi-VN" dirty="0"/>
                        <a:t>_ Tỉ lệ giữa các hình phù hợp với nhau chưa?</a:t>
                      </a:r>
                    </a:p>
                    <a:p>
                      <a:r>
                        <a:rPr lang="vi-VN" dirty="0"/>
                        <a:t>_ Các nhân vật đang làm gì? Có vui không?</a:t>
                      </a:r>
                    </a:p>
                    <a:p>
                      <a:endParaRPr lang="vi-VN" dirty="0"/>
                    </a:p>
                  </a:txBody>
                  <a:tcPr/>
                </a:tc>
                <a:tc>
                  <a:txBody>
                    <a:bodyPr/>
                    <a:lstStyle/>
                    <a:p>
                      <a:r>
                        <a:rPr lang="vi-VN" dirty="0"/>
                        <a:t>_ Tìm kiếm thu thập thông tin về nơi được chọn.</a:t>
                      </a:r>
                    </a:p>
                    <a:p>
                      <a:r>
                        <a:rPr lang="vi-VN" dirty="0"/>
                        <a:t>_ Tìm những hình ảnh mô tả lễ hội.</a:t>
                      </a:r>
                    </a:p>
                    <a:p>
                      <a:r>
                        <a:rPr lang="vi-VN" dirty="0"/>
                        <a:t>_Lựa chọn 1 lễ hội điển hình .</a:t>
                      </a:r>
                    </a:p>
                    <a:p>
                      <a:r>
                        <a:rPr lang="vi-VN" dirty="0"/>
                        <a:t>_ Hợp tác làm việc nhóm.</a:t>
                      </a:r>
                    </a:p>
                    <a:p>
                      <a:endParaRPr lang="vi-VN" dirty="0"/>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419003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A0140A43-F4DD-DE4E-88EC-8813FC25E20E}"/>
              </a:ext>
            </a:extLst>
          </p:cNvPr>
          <p:cNvSpPr txBox="1">
            <a:spLocks noGrp="1"/>
          </p:cNvSpPr>
          <p:nvPr>
            <p:ph type="title"/>
          </p:nvPr>
        </p:nvSpPr>
        <p:spPr>
          <a:xfrm>
            <a:off x="914400" y="569123"/>
            <a:ext cx="8229600"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Hoạt động 5: Trình bày và đánh giá</a:t>
            </a:r>
          </a:p>
        </p:txBody>
      </p:sp>
      <p:sp>
        <p:nvSpPr>
          <p:cNvPr id="8" name="Hộp Văn bản 7">
            <a:extLst>
              <a:ext uri="{FF2B5EF4-FFF2-40B4-BE49-F238E27FC236}">
                <a16:creationId xmlns:a16="http://schemas.microsoft.com/office/drawing/2014/main" xmlns="" id="{F9B3FD6D-837C-6D4E-9707-B2B1C19016DE}"/>
              </a:ext>
            </a:extLst>
          </p:cNvPr>
          <p:cNvSpPr txBox="1"/>
          <p:nvPr/>
        </p:nvSpPr>
        <p:spPr>
          <a:xfrm>
            <a:off x="1156855" y="1336964"/>
            <a:ext cx="7121236" cy="646331"/>
          </a:xfrm>
          <a:prstGeom prst="rect">
            <a:avLst/>
          </a:prstGeom>
          <a:noFill/>
        </p:spPr>
        <p:txBody>
          <a:bodyPr wrap="square" rtlCol="0">
            <a:spAutoFit/>
          </a:bodyPr>
          <a:lstStyle/>
          <a:p>
            <a:pPr algn="l"/>
            <a:r>
              <a:rPr lang="vi-VN" dirty="0"/>
              <a:t>Các thành viên “lễ hội” được bố trí ở phía trước của bức trang cắt dán. </a:t>
            </a:r>
          </a:p>
        </p:txBody>
      </p:sp>
      <p:graphicFrame>
        <p:nvGraphicFramePr>
          <p:cNvPr id="10" name="Bảng 16">
            <a:extLst>
              <a:ext uri="{FF2B5EF4-FFF2-40B4-BE49-F238E27FC236}">
                <a16:creationId xmlns:a16="http://schemas.microsoft.com/office/drawing/2014/main" xmlns="" id="{5172A125-ED85-5549-BB70-4FCCBDC0F3A2}"/>
              </a:ext>
            </a:extLst>
          </p:cNvPr>
          <p:cNvGraphicFramePr>
            <a:graphicFrameLocks noGrp="1"/>
          </p:cNvGraphicFramePr>
          <p:nvPr>
            <p:extLst>
              <p:ext uri="{D42A27DB-BD31-4B8C-83A1-F6EECF244321}">
                <p14:modId xmlns:p14="http://schemas.microsoft.com/office/powerpoint/2010/main" xmlns="" val="940182295"/>
              </p:ext>
            </p:extLst>
          </p:nvPr>
        </p:nvGraphicFramePr>
        <p:xfrm>
          <a:off x="1156855" y="2609273"/>
          <a:ext cx="6800272" cy="3059546"/>
        </p:xfrm>
        <a:graphic>
          <a:graphicData uri="http://schemas.openxmlformats.org/drawingml/2006/table">
            <a:tbl>
              <a:tblPr firstRow="1" bandRow="1">
                <a:tableStyleId>{5940675A-B579-460E-94D1-54222C63F5DA}</a:tableStyleId>
              </a:tblPr>
              <a:tblGrid>
                <a:gridCol w="3400136">
                  <a:extLst>
                    <a:ext uri="{9D8B030D-6E8A-4147-A177-3AD203B41FA5}">
                      <a16:colId xmlns:a16="http://schemas.microsoft.com/office/drawing/2014/main" xmlns="" val="1846216427"/>
                    </a:ext>
                  </a:extLst>
                </a:gridCol>
                <a:gridCol w="3400136">
                  <a:extLst>
                    <a:ext uri="{9D8B030D-6E8A-4147-A177-3AD203B41FA5}">
                      <a16:colId xmlns:a16="http://schemas.microsoft.com/office/drawing/2014/main" xmlns="" val="3185495324"/>
                    </a:ext>
                  </a:extLst>
                </a:gridCol>
              </a:tblGrid>
              <a:tr h="773546">
                <a:tc>
                  <a:txBody>
                    <a:bodyPr/>
                    <a:lstStyle/>
                    <a:p>
                      <a:pPr algn="ctr"/>
                      <a:r>
                        <a:rPr lang="vi-VN" dirty="0"/>
                        <a:t>Giáo viên</a:t>
                      </a:r>
                    </a:p>
                  </a:txBody>
                  <a:tcPr/>
                </a:tc>
                <a:tc>
                  <a:txBody>
                    <a:bodyPr/>
                    <a:lstStyle/>
                    <a:p>
                      <a:pPr algn="ctr"/>
                      <a:r>
                        <a:rPr lang="vi-VN" dirty="0"/>
                        <a:t>Học sinh</a:t>
                      </a:r>
                    </a:p>
                  </a:txBody>
                  <a:tcPr/>
                </a:tc>
                <a:extLst>
                  <a:ext uri="{0D108BD9-81ED-4DB2-BD59-A6C34878D82A}">
                    <a16:rowId xmlns:a16="http://schemas.microsoft.com/office/drawing/2014/main" xmlns="" val="1371963720"/>
                  </a:ext>
                </a:extLst>
              </a:tr>
              <a:tr h="773546">
                <a:tc>
                  <a:txBody>
                    <a:bodyPr/>
                    <a:lstStyle/>
                    <a:p>
                      <a:r>
                        <a:rPr lang="vi-VN" dirty="0"/>
                        <a:t>_ Tác phẩm của các bạn nói về lễ hội gì?</a:t>
                      </a:r>
                    </a:p>
                    <a:p>
                      <a:r>
                        <a:rPr lang="vi-VN" dirty="0"/>
                        <a:t>_Bạn thấy nhân vật trong tác phẩm đang thể hiện điều gì? </a:t>
                      </a:r>
                    </a:p>
                    <a:p>
                      <a:r>
                        <a:rPr lang="vi-VN" dirty="0"/>
                        <a:t>_ Tác phẩm đang ơn địa điểm nào?</a:t>
                      </a:r>
                    </a:p>
                    <a:p>
                      <a:r>
                        <a:rPr lang="vi-VN" dirty="0"/>
                        <a:t>_ Hình tượng nào là yếu tố chính của tác phẩm?</a:t>
                      </a:r>
                    </a:p>
                  </a:txBody>
                  <a:tcPr/>
                </a:tc>
                <a:tc>
                  <a:txBody>
                    <a:bodyPr/>
                    <a:lstStyle/>
                    <a:p>
                      <a:r>
                        <a:rPr lang="vi-VN" dirty="0"/>
                        <a:t>_ Tích cực tham gia và chuẩn bị trình bày của nhóm.</a:t>
                      </a:r>
                    </a:p>
                    <a:p>
                      <a:r>
                        <a:rPr lang="vi-VN" dirty="0"/>
                        <a:t>_ Học sinh đóng vai, biểu diễn kịch câm với ngôn ngữ cơ thể như là một hình thức trình bày.</a:t>
                      </a:r>
                    </a:p>
                    <a:p>
                      <a:r>
                        <a:rPr lang="vi-VN" dirty="0"/>
                        <a:t>_ Chia sẻ ý kiến.</a:t>
                      </a:r>
                    </a:p>
                  </a:txBody>
                  <a:tcPr/>
                </a:tc>
                <a:extLst>
                  <a:ext uri="{0D108BD9-81ED-4DB2-BD59-A6C34878D82A}">
                    <a16:rowId xmlns:a16="http://schemas.microsoft.com/office/drawing/2014/main" xmlns="" val="4168470016"/>
                  </a:ext>
                </a:extLst>
              </a:tr>
            </a:tbl>
          </a:graphicData>
        </a:graphic>
      </p:graphicFrame>
    </p:spTree>
    <p:extLst>
      <p:ext uri="{BB962C8B-B14F-4D97-AF65-F5344CB8AC3E}">
        <p14:creationId xmlns:p14="http://schemas.microsoft.com/office/powerpoint/2010/main" xmlns="" val="256187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090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81836" y="1489066"/>
            <a:ext cx="5346150" cy="3897426"/>
          </a:xfrm>
          <a:prstGeom prst="rect">
            <a:avLst/>
          </a:prstGeom>
          <a:ln w="19050">
            <a:solidFill>
              <a:srgbClr val="3333FF"/>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08106" y="764704"/>
            <a:ext cx="4440358" cy="2598284"/>
          </a:xfrm>
          <a:prstGeom prst="rect">
            <a:avLst/>
          </a:prstGeom>
          <a:ln w="19050">
            <a:solidFill>
              <a:srgbClr val="3333FF"/>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08106" y="3501008"/>
            <a:ext cx="4440358" cy="2609846"/>
          </a:xfrm>
          <a:prstGeom prst="rect">
            <a:avLst/>
          </a:prstGeom>
          <a:ln w="19050">
            <a:solidFill>
              <a:srgbClr val="3333FF"/>
            </a:solidFill>
          </a:ln>
        </p:spPr>
      </p:pic>
    </p:spTree>
    <p:extLst>
      <p:ext uri="{BB962C8B-B14F-4D97-AF65-F5344CB8AC3E}">
        <p14:creationId xmlns:p14="http://schemas.microsoft.com/office/powerpoint/2010/main" xmlns="" val="80767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2087</Words>
  <Application>Microsoft Office PowerPoint</Application>
  <PresentationFormat>On-screen Show (4:3)</PresentationFormat>
  <Paragraphs>175</Paragraphs>
  <Slides>21</Slides>
  <Notes>8</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2_Office Theme</vt:lpstr>
      <vt:lpstr>Slide 1</vt:lpstr>
      <vt:lpstr>I/- MỤC TIÊU</vt:lpstr>
      <vt:lpstr>II/- ĐỒ DÙNG VÀ PHƯƠNG TIỆN</vt:lpstr>
      <vt:lpstr>III/- CÁC HOẠT ĐỘNG DẠY - HỌC ( Quy trình 4: Phương pháp xây dựng cốt truyện – Ngày Hội Mùa Xuân)</vt:lpstr>
      <vt:lpstr>Slide 5</vt:lpstr>
      <vt:lpstr>Hoạt động 3: Từ hình độc lập, liên kết thành nội dung chủ đề “ Ngày hội mùa xuân”</vt:lpstr>
      <vt:lpstr>Hoạt động 4: Hoàn thiện sáng tạo và làm rõ nội dung chủ đề “ Ngày Hội Mùa Xuân”</vt:lpstr>
      <vt:lpstr>Hoạt động 5: Trình bày và đánh giá</vt:lpstr>
      <vt:lpstr>Slide 9</vt:lpstr>
      <vt:lpstr>Slide 10</vt:lpstr>
      <vt:lpstr>I/- MỤC TIÊU</vt:lpstr>
      <vt:lpstr>II/- ĐỒ DÙNG VÀ PHƯƠNG TIỆN</vt:lpstr>
      <vt:lpstr>Slide 13</vt:lpstr>
      <vt:lpstr>III/- CÁC HOẠT ĐỘNG DẠY - HỌC ( Quy trình 5: Tạo Hình 3D- Tiếp Cận Theo Chủ Đề – Bảo vệ môi trường)</vt:lpstr>
      <vt:lpstr>Hoạt động 2: Vẽ và tô màu “ Bảo vệ môi trường” theo suy nghĩ của em </vt:lpstr>
      <vt:lpstr>Hoạt động 3: Tạo hình, cảnh quang  “BVMT” bằng vật dụng tìm được. </vt:lpstr>
      <vt:lpstr>Slide 17</vt:lpstr>
      <vt:lpstr>Hoạt động 4: Phân tích, thảo luận.</vt:lpstr>
      <vt:lpstr>Slide 19</vt:lpstr>
      <vt:lpstr>Slide 20</vt:lpstr>
      <vt:lpstr>Xin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ĐỊNH HƯỚNG  NÂNG CAO CHẤT LƯỢNG  DẠY HỌC MĨ THUẬT THEO HƯỚNG PHÁT TRIỂN NĂNG LỰC</dc:title>
  <dc:creator>Thien Hoang</dc:creator>
  <cp:lastModifiedBy>ACER</cp:lastModifiedBy>
  <cp:revision>33</cp:revision>
  <dcterms:created xsi:type="dcterms:W3CDTF">2017-06-15T02:44:37Z</dcterms:created>
  <dcterms:modified xsi:type="dcterms:W3CDTF">2017-09-19T10:07:40Z</dcterms:modified>
</cp:coreProperties>
</file>